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367" r:id="rId3"/>
    <p:sldId id="346" r:id="rId4"/>
    <p:sldId id="347" r:id="rId5"/>
    <p:sldId id="348" r:id="rId6"/>
    <p:sldId id="349" r:id="rId7"/>
    <p:sldId id="350" r:id="rId8"/>
    <p:sldId id="351" r:id="rId9"/>
    <p:sldId id="370" r:id="rId10"/>
    <p:sldId id="352" r:id="rId11"/>
    <p:sldId id="354" r:id="rId12"/>
    <p:sldId id="355" r:id="rId13"/>
    <p:sldId id="365" r:id="rId14"/>
    <p:sldId id="356" r:id="rId15"/>
    <p:sldId id="366" r:id="rId16"/>
    <p:sldId id="345" r:id="rId17"/>
    <p:sldId id="3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80" d="100"/>
          <a:sy n="80"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AEFE5-63E3-A64F-9ECF-0B399878D12C}" type="doc">
      <dgm:prSet loTypeId="urn:microsoft.com/office/officeart/2005/8/layout/vProcess5" loCatId="" qsTypeId="urn:microsoft.com/office/officeart/2005/8/quickstyle/simple1" qsCatId="simple" csTypeId="urn:microsoft.com/office/officeart/2005/8/colors/accent6_2" csCatId="accent6" phldr="1"/>
      <dgm:spPr/>
      <dgm:t>
        <a:bodyPr/>
        <a:lstStyle/>
        <a:p>
          <a:endParaRPr lang="en-US"/>
        </a:p>
      </dgm:t>
    </dgm:pt>
    <dgm:pt modelId="{8CC1E84F-B923-AF4F-8A61-5DC7D3880FD6}">
      <dgm:prSet phldrT="[Text]"/>
      <dgm:spPr>
        <a:solidFill>
          <a:srgbClr val="FF9300"/>
        </a:solidFill>
      </dgm:spPr>
      <dgm:t>
        <a:bodyPr/>
        <a:lstStyle/>
        <a:p>
          <a:r>
            <a:rPr lang="en-US" dirty="0"/>
            <a:t>A ‘fundamental statute’, e.g. Bill of Rights 1689, is immune from implied repeal and will prevail in a clash with a constitutional statute</a:t>
          </a:r>
        </a:p>
      </dgm:t>
    </dgm:pt>
    <dgm:pt modelId="{F23AF8DD-EC9F-9E43-B9E1-22537778BB01}" type="parTrans" cxnId="{C1F6F47A-D5F6-7747-84FD-87BD4F997995}">
      <dgm:prSet/>
      <dgm:spPr/>
      <dgm:t>
        <a:bodyPr/>
        <a:lstStyle/>
        <a:p>
          <a:pPr algn="ctr"/>
          <a:endParaRPr lang="en-US"/>
        </a:p>
      </dgm:t>
    </dgm:pt>
    <dgm:pt modelId="{6789C4E9-79A1-AC46-8E6D-EDB7FF89958E}" type="sibTrans" cxnId="{C1F6F47A-D5F6-7747-84FD-87BD4F997995}">
      <dgm:prSet/>
      <dgm:spPr/>
      <dgm:t>
        <a:bodyPr/>
        <a:lstStyle/>
        <a:p>
          <a:endParaRPr lang="en-US"/>
        </a:p>
      </dgm:t>
    </dgm:pt>
    <dgm:pt modelId="{E87229BE-4850-DD4E-8595-3C66427FFF51}">
      <dgm:prSet phldrT="[Text]"/>
      <dgm:spPr>
        <a:solidFill>
          <a:srgbClr val="FF9300"/>
        </a:solidFill>
      </dgm:spPr>
      <dgm:t>
        <a:bodyPr/>
        <a:lstStyle/>
        <a:p>
          <a:r>
            <a:rPr lang="en-US" dirty="0"/>
            <a:t>A Constitutional Statute, e.g. Human Rights Act 1998, is immune from implied repeal and will prevail in a clash with a normal statute. </a:t>
          </a:r>
        </a:p>
      </dgm:t>
    </dgm:pt>
    <dgm:pt modelId="{350957BF-6EAF-9449-81DC-B599D73E59F2}" type="parTrans" cxnId="{3FAF6C98-7540-8540-9AC5-58ADBC8308F9}">
      <dgm:prSet/>
      <dgm:spPr/>
      <dgm:t>
        <a:bodyPr/>
        <a:lstStyle/>
        <a:p>
          <a:pPr algn="ctr"/>
          <a:endParaRPr lang="en-US"/>
        </a:p>
      </dgm:t>
    </dgm:pt>
    <dgm:pt modelId="{8ACAE1B2-7D56-B046-B482-D51353801091}" type="sibTrans" cxnId="{3FAF6C98-7540-8540-9AC5-58ADBC8308F9}">
      <dgm:prSet/>
      <dgm:spPr/>
      <dgm:t>
        <a:bodyPr/>
        <a:lstStyle/>
        <a:p>
          <a:endParaRPr lang="en-US"/>
        </a:p>
      </dgm:t>
    </dgm:pt>
    <dgm:pt modelId="{EFD15B69-68CB-394C-BB4B-A5E94ABE2B2F}">
      <dgm:prSet phldrT="[Text]"/>
      <dgm:spPr>
        <a:solidFill>
          <a:srgbClr val="FF9300"/>
        </a:solidFill>
      </dgm:spPr>
      <dgm:t>
        <a:bodyPr/>
        <a:lstStyle/>
        <a:p>
          <a:r>
            <a:rPr lang="en-US" dirty="0"/>
            <a:t>A normal statute, e.g. Theft Act 1957, is not immune from implied repeal</a:t>
          </a:r>
        </a:p>
      </dgm:t>
    </dgm:pt>
    <dgm:pt modelId="{6743D3F4-A797-9F4D-93CA-D815C602C69D}" type="parTrans" cxnId="{91FAB8E1-4B11-8A47-8E94-FB5A8CA1A34B}">
      <dgm:prSet/>
      <dgm:spPr/>
      <dgm:t>
        <a:bodyPr/>
        <a:lstStyle/>
        <a:p>
          <a:endParaRPr lang="en-US"/>
        </a:p>
      </dgm:t>
    </dgm:pt>
    <dgm:pt modelId="{C8565209-BC38-994F-908D-DBD7EFC223A1}" type="sibTrans" cxnId="{91FAB8E1-4B11-8A47-8E94-FB5A8CA1A34B}">
      <dgm:prSet/>
      <dgm:spPr/>
      <dgm:t>
        <a:bodyPr/>
        <a:lstStyle/>
        <a:p>
          <a:endParaRPr lang="en-US"/>
        </a:p>
      </dgm:t>
    </dgm:pt>
    <dgm:pt modelId="{FC3727D1-A929-2744-B011-51E809931B8B}" type="pres">
      <dgm:prSet presAssocID="{4D1AEFE5-63E3-A64F-9ECF-0B399878D12C}" presName="outerComposite" presStyleCnt="0">
        <dgm:presLayoutVars>
          <dgm:chMax val="5"/>
          <dgm:dir/>
          <dgm:resizeHandles val="exact"/>
        </dgm:presLayoutVars>
      </dgm:prSet>
      <dgm:spPr/>
    </dgm:pt>
    <dgm:pt modelId="{A81FDADB-B290-6841-A900-173D40A0B7D1}" type="pres">
      <dgm:prSet presAssocID="{4D1AEFE5-63E3-A64F-9ECF-0B399878D12C}" presName="dummyMaxCanvas" presStyleCnt="0">
        <dgm:presLayoutVars/>
      </dgm:prSet>
      <dgm:spPr/>
    </dgm:pt>
    <dgm:pt modelId="{79251707-3B12-054C-BFD8-5BA72AB39850}" type="pres">
      <dgm:prSet presAssocID="{4D1AEFE5-63E3-A64F-9ECF-0B399878D12C}" presName="ThreeNodes_1" presStyleLbl="node1" presStyleIdx="0" presStyleCnt="3">
        <dgm:presLayoutVars>
          <dgm:bulletEnabled val="1"/>
        </dgm:presLayoutVars>
      </dgm:prSet>
      <dgm:spPr/>
    </dgm:pt>
    <dgm:pt modelId="{2B814108-566D-304A-9265-5593DFF8C966}" type="pres">
      <dgm:prSet presAssocID="{4D1AEFE5-63E3-A64F-9ECF-0B399878D12C}" presName="ThreeNodes_2" presStyleLbl="node1" presStyleIdx="1" presStyleCnt="3">
        <dgm:presLayoutVars>
          <dgm:bulletEnabled val="1"/>
        </dgm:presLayoutVars>
      </dgm:prSet>
      <dgm:spPr/>
    </dgm:pt>
    <dgm:pt modelId="{A1048FE4-245E-AE44-8FFB-DEC506BDAF46}" type="pres">
      <dgm:prSet presAssocID="{4D1AEFE5-63E3-A64F-9ECF-0B399878D12C}" presName="ThreeNodes_3" presStyleLbl="node1" presStyleIdx="2" presStyleCnt="3">
        <dgm:presLayoutVars>
          <dgm:bulletEnabled val="1"/>
        </dgm:presLayoutVars>
      </dgm:prSet>
      <dgm:spPr/>
    </dgm:pt>
    <dgm:pt modelId="{23EC4536-DD47-EA4F-AE02-9BB25D34F71F}" type="pres">
      <dgm:prSet presAssocID="{4D1AEFE5-63E3-A64F-9ECF-0B399878D12C}" presName="ThreeConn_1-2" presStyleLbl="fgAccFollowNode1" presStyleIdx="0" presStyleCnt="2">
        <dgm:presLayoutVars>
          <dgm:bulletEnabled val="1"/>
        </dgm:presLayoutVars>
      </dgm:prSet>
      <dgm:spPr/>
    </dgm:pt>
    <dgm:pt modelId="{59876A22-ACA1-9D41-A1E1-2E281BDFF387}" type="pres">
      <dgm:prSet presAssocID="{4D1AEFE5-63E3-A64F-9ECF-0B399878D12C}" presName="ThreeConn_2-3" presStyleLbl="fgAccFollowNode1" presStyleIdx="1" presStyleCnt="2">
        <dgm:presLayoutVars>
          <dgm:bulletEnabled val="1"/>
        </dgm:presLayoutVars>
      </dgm:prSet>
      <dgm:spPr/>
    </dgm:pt>
    <dgm:pt modelId="{E70882B7-E607-454D-BBD0-924DC3FA5B45}" type="pres">
      <dgm:prSet presAssocID="{4D1AEFE5-63E3-A64F-9ECF-0B399878D12C}" presName="ThreeNodes_1_text" presStyleLbl="node1" presStyleIdx="2" presStyleCnt="3">
        <dgm:presLayoutVars>
          <dgm:bulletEnabled val="1"/>
        </dgm:presLayoutVars>
      </dgm:prSet>
      <dgm:spPr/>
    </dgm:pt>
    <dgm:pt modelId="{6FC5DF0E-3D15-D843-B2B3-15ED340B13B6}" type="pres">
      <dgm:prSet presAssocID="{4D1AEFE5-63E3-A64F-9ECF-0B399878D12C}" presName="ThreeNodes_2_text" presStyleLbl="node1" presStyleIdx="2" presStyleCnt="3">
        <dgm:presLayoutVars>
          <dgm:bulletEnabled val="1"/>
        </dgm:presLayoutVars>
      </dgm:prSet>
      <dgm:spPr/>
    </dgm:pt>
    <dgm:pt modelId="{17D3BB1D-3033-2446-8F9D-87DF9FC497F8}" type="pres">
      <dgm:prSet presAssocID="{4D1AEFE5-63E3-A64F-9ECF-0B399878D12C}" presName="ThreeNodes_3_text" presStyleLbl="node1" presStyleIdx="2" presStyleCnt="3">
        <dgm:presLayoutVars>
          <dgm:bulletEnabled val="1"/>
        </dgm:presLayoutVars>
      </dgm:prSet>
      <dgm:spPr/>
    </dgm:pt>
  </dgm:ptLst>
  <dgm:cxnLst>
    <dgm:cxn modelId="{F41D690B-E87B-4C49-97FC-1E208D4B2457}" type="presOf" srcId="{E87229BE-4850-DD4E-8595-3C66427FFF51}" destId="{2B814108-566D-304A-9265-5593DFF8C966}" srcOrd="0" destOrd="0" presId="urn:microsoft.com/office/officeart/2005/8/layout/vProcess5"/>
    <dgm:cxn modelId="{29275136-633A-2646-85C5-69D283B01A21}" type="presOf" srcId="{EFD15B69-68CB-394C-BB4B-A5E94ABE2B2F}" destId="{A1048FE4-245E-AE44-8FFB-DEC506BDAF46}" srcOrd="0" destOrd="0" presId="urn:microsoft.com/office/officeart/2005/8/layout/vProcess5"/>
    <dgm:cxn modelId="{79141248-7BDE-4B4B-A4C1-D888C93480F5}" type="presOf" srcId="{8CC1E84F-B923-AF4F-8A61-5DC7D3880FD6}" destId="{E70882B7-E607-454D-BBD0-924DC3FA5B45}" srcOrd="1" destOrd="0" presId="urn:microsoft.com/office/officeart/2005/8/layout/vProcess5"/>
    <dgm:cxn modelId="{2491C05A-541D-6F4F-9D13-E0BE9C024255}" type="presOf" srcId="{8ACAE1B2-7D56-B046-B482-D51353801091}" destId="{59876A22-ACA1-9D41-A1E1-2E281BDFF387}" srcOrd="0" destOrd="0" presId="urn:microsoft.com/office/officeart/2005/8/layout/vProcess5"/>
    <dgm:cxn modelId="{C1F6F47A-D5F6-7747-84FD-87BD4F997995}" srcId="{4D1AEFE5-63E3-A64F-9ECF-0B399878D12C}" destId="{8CC1E84F-B923-AF4F-8A61-5DC7D3880FD6}" srcOrd="0" destOrd="0" parTransId="{F23AF8DD-EC9F-9E43-B9E1-22537778BB01}" sibTransId="{6789C4E9-79A1-AC46-8E6D-EDB7FF89958E}"/>
    <dgm:cxn modelId="{0EDEAF86-DA53-1A40-8E8C-3C3EF46ABEA5}" type="presOf" srcId="{E87229BE-4850-DD4E-8595-3C66427FFF51}" destId="{6FC5DF0E-3D15-D843-B2B3-15ED340B13B6}" srcOrd="1" destOrd="0" presId="urn:microsoft.com/office/officeart/2005/8/layout/vProcess5"/>
    <dgm:cxn modelId="{90C8DE8F-2491-A54F-8F9B-9952CF6EB404}" type="presOf" srcId="{8CC1E84F-B923-AF4F-8A61-5DC7D3880FD6}" destId="{79251707-3B12-054C-BFD8-5BA72AB39850}" srcOrd="0" destOrd="0" presId="urn:microsoft.com/office/officeart/2005/8/layout/vProcess5"/>
    <dgm:cxn modelId="{3FAF6C98-7540-8540-9AC5-58ADBC8308F9}" srcId="{4D1AEFE5-63E3-A64F-9ECF-0B399878D12C}" destId="{E87229BE-4850-DD4E-8595-3C66427FFF51}" srcOrd="1" destOrd="0" parTransId="{350957BF-6EAF-9449-81DC-B599D73E59F2}" sibTransId="{8ACAE1B2-7D56-B046-B482-D51353801091}"/>
    <dgm:cxn modelId="{BFA9A5E0-D28F-3548-B99A-21830ACEFFFD}" type="presOf" srcId="{EFD15B69-68CB-394C-BB4B-A5E94ABE2B2F}" destId="{17D3BB1D-3033-2446-8F9D-87DF9FC497F8}" srcOrd="1" destOrd="0" presId="urn:microsoft.com/office/officeart/2005/8/layout/vProcess5"/>
    <dgm:cxn modelId="{91FAB8E1-4B11-8A47-8E94-FB5A8CA1A34B}" srcId="{4D1AEFE5-63E3-A64F-9ECF-0B399878D12C}" destId="{EFD15B69-68CB-394C-BB4B-A5E94ABE2B2F}" srcOrd="2" destOrd="0" parTransId="{6743D3F4-A797-9F4D-93CA-D815C602C69D}" sibTransId="{C8565209-BC38-994F-908D-DBD7EFC223A1}"/>
    <dgm:cxn modelId="{72E8B8E5-BBD7-7244-A060-5A8954B4BAD7}" type="presOf" srcId="{4D1AEFE5-63E3-A64F-9ECF-0B399878D12C}" destId="{FC3727D1-A929-2744-B011-51E809931B8B}" srcOrd="0" destOrd="0" presId="urn:microsoft.com/office/officeart/2005/8/layout/vProcess5"/>
    <dgm:cxn modelId="{23DB72FC-1D5A-EB45-A58A-11285B896485}" type="presOf" srcId="{6789C4E9-79A1-AC46-8E6D-EDB7FF89958E}" destId="{23EC4536-DD47-EA4F-AE02-9BB25D34F71F}" srcOrd="0" destOrd="0" presId="urn:microsoft.com/office/officeart/2005/8/layout/vProcess5"/>
    <dgm:cxn modelId="{D72EDFC4-E7C1-5A4D-84C8-AE9D0FD1AC14}" type="presParOf" srcId="{FC3727D1-A929-2744-B011-51E809931B8B}" destId="{A81FDADB-B290-6841-A900-173D40A0B7D1}" srcOrd="0" destOrd="0" presId="urn:microsoft.com/office/officeart/2005/8/layout/vProcess5"/>
    <dgm:cxn modelId="{EB319909-8796-1E4A-8E95-36C3A2144B3F}" type="presParOf" srcId="{FC3727D1-A929-2744-B011-51E809931B8B}" destId="{79251707-3B12-054C-BFD8-5BA72AB39850}" srcOrd="1" destOrd="0" presId="urn:microsoft.com/office/officeart/2005/8/layout/vProcess5"/>
    <dgm:cxn modelId="{824D4C3A-CC34-E341-BCF5-88FDD60AAFE5}" type="presParOf" srcId="{FC3727D1-A929-2744-B011-51E809931B8B}" destId="{2B814108-566D-304A-9265-5593DFF8C966}" srcOrd="2" destOrd="0" presId="urn:microsoft.com/office/officeart/2005/8/layout/vProcess5"/>
    <dgm:cxn modelId="{1D77ADE8-E8A3-9742-93E1-5A630C78FA8B}" type="presParOf" srcId="{FC3727D1-A929-2744-B011-51E809931B8B}" destId="{A1048FE4-245E-AE44-8FFB-DEC506BDAF46}" srcOrd="3" destOrd="0" presId="urn:microsoft.com/office/officeart/2005/8/layout/vProcess5"/>
    <dgm:cxn modelId="{AEE19AC5-1B7B-8E49-8138-B1B5159C617A}" type="presParOf" srcId="{FC3727D1-A929-2744-B011-51E809931B8B}" destId="{23EC4536-DD47-EA4F-AE02-9BB25D34F71F}" srcOrd="4" destOrd="0" presId="urn:microsoft.com/office/officeart/2005/8/layout/vProcess5"/>
    <dgm:cxn modelId="{D3B36122-9190-2449-9F68-902B5A92B5D5}" type="presParOf" srcId="{FC3727D1-A929-2744-B011-51E809931B8B}" destId="{59876A22-ACA1-9D41-A1E1-2E281BDFF387}" srcOrd="5" destOrd="0" presId="urn:microsoft.com/office/officeart/2005/8/layout/vProcess5"/>
    <dgm:cxn modelId="{B317534B-72D8-0347-B355-F70165E581F6}" type="presParOf" srcId="{FC3727D1-A929-2744-B011-51E809931B8B}" destId="{E70882B7-E607-454D-BBD0-924DC3FA5B45}" srcOrd="6" destOrd="0" presId="urn:microsoft.com/office/officeart/2005/8/layout/vProcess5"/>
    <dgm:cxn modelId="{A136F8CC-C3EF-204A-A7B0-AF7F15030710}" type="presParOf" srcId="{FC3727D1-A929-2744-B011-51E809931B8B}" destId="{6FC5DF0E-3D15-D843-B2B3-15ED340B13B6}" srcOrd="7" destOrd="0" presId="urn:microsoft.com/office/officeart/2005/8/layout/vProcess5"/>
    <dgm:cxn modelId="{F3C08140-F190-6143-A55F-82C8F915D2BA}" type="presParOf" srcId="{FC3727D1-A929-2744-B011-51E809931B8B}" destId="{17D3BB1D-3033-2446-8F9D-87DF9FC497F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51707-3B12-054C-BFD8-5BA72AB39850}">
      <dsp:nvSpPr>
        <dsp:cNvPr id="0" name=""/>
        <dsp:cNvSpPr/>
      </dsp:nvSpPr>
      <dsp:spPr>
        <a:xfrm>
          <a:off x="0" y="0"/>
          <a:ext cx="8938260" cy="1305763"/>
        </a:xfrm>
        <a:prstGeom prst="roundRect">
          <a:avLst>
            <a:gd name="adj" fmla="val 10000"/>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‘fundamental statute’, e.g. Bill of Rights 1689, is immune from implied repeal and will prevail in a clash with a constitutional statute</a:t>
          </a:r>
        </a:p>
      </dsp:txBody>
      <dsp:txXfrm>
        <a:off x="38244" y="38244"/>
        <a:ext cx="7529240" cy="1229275"/>
      </dsp:txXfrm>
    </dsp:sp>
    <dsp:sp modelId="{2B814108-566D-304A-9265-5593DFF8C966}">
      <dsp:nvSpPr>
        <dsp:cNvPr id="0" name=""/>
        <dsp:cNvSpPr/>
      </dsp:nvSpPr>
      <dsp:spPr>
        <a:xfrm>
          <a:off x="788669" y="1523390"/>
          <a:ext cx="8938260" cy="1305763"/>
        </a:xfrm>
        <a:prstGeom prst="roundRect">
          <a:avLst>
            <a:gd name="adj" fmla="val 10000"/>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Constitutional Statute, e.g. Human Rights Act 1998, is immune from implied repeal and will prevail in a clash with a normal statute. </a:t>
          </a:r>
        </a:p>
      </dsp:txBody>
      <dsp:txXfrm>
        <a:off x="826913" y="1561634"/>
        <a:ext cx="7224355" cy="1229275"/>
      </dsp:txXfrm>
    </dsp:sp>
    <dsp:sp modelId="{A1048FE4-245E-AE44-8FFB-DEC506BDAF46}">
      <dsp:nvSpPr>
        <dsp:cNvPr id="0" name=""/>
        <dsp:cNvSpPr/>
      </dsp:nvSpPr>
      <dsp:spPr>
        <a:xfrm>
          <a:off x="1577339" y="3046780"/>
          <a:ext cx="8938260" cy="1305763"/>
        </a:xfrm>
        <a:prstGeom prst="roundRect">
          <a:avLst>
            <a:gd name="adj" fmla="val 10000"/>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normal statute, e.g. Theft Act 1957, is not immune from implied repeal</a:t>
          </a:r>
        </a:p>
      </dsp:txBody>
      <dsp:txXfrm>
        <a:off x="1615583" y="3085024"/>
        <a:ext cx="7224355" cy="1229275"/>
      </dsp:txXfrm>
    </dsp:sp>
    <dsp:sp modelId="{23EC4536-DD47-EA4F-AE02-9BB25D34F71F}">
      <dsp:nvSpPr>
        <dsp:cNvPr id="0" name=""/>
        <dsp:cNvSpPr/>
      </dsp:nvSpPr>
      <dsp:spPr>
        <a:xfrm>
          <a:off x="8089513" y="990203"/>
          <a:ext cx="848746" cy="84874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481" y="990203"/>
        <a:ext cx="466810" cy="638681"/>
      </dsp:txXfrm>
    </dsp:sp>
    <dsp:sp modelId="{59876A22-ACA1-9D41-A1E1-2E281BDFF387}">
      <dsp:nvSpPr>
        <dsp:cNvPr id="0" name=""/>
        <dsp:cNvSpPr/>
      </dsp:nvSpPr>
      <dsp:spPr>
        <a:xfrm>
          <a:off x="8878183" y="2504889"/>
          <a:ext cx="848746" cy="84874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151" y="2504889"/>
        <a:ext cx="466810" cy="6386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72CEA-E41C-5F44-B3C2-52F50695C92A}"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FD1CC-3794-EF40-B452-A5E25E0AAEAC}" type="slidenum">
              <a:rPr lang="en-GB" smtClean="0"/>
              <a:t>‹#›</a:t>
            </a:fld>
            <a:endParaRPr lang="en-GB"/>
          </a:p>
        </p:txBody>
      </p:sp>
    </p:spTree>
    <p:extLst>
      <p:ext uri="{BB962C8B-B14F-4D97-AF65-F5344CB8AC3E}">
        <p14:creationId xmlns:p14="http://schemas.microsoft.com/office/powerpoint/2010/main" val="120988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7B913B-C4AB-B14C-99EA-86EDFD511269}" type="slidenum">
              <a:rPr lang="en-US" smtClean="0"/>
              <a:t>13</a:t>
            </a:fld>
            <a:endParaRPr lang="en-US"/>
          </a:p>
        </p:txBody>
      </p:sp>
    </p:spTree>
    <p:extLst>
      <p:ext uri="{BB962C8B-B14F-4D97-AF65-F5344CB8AC3E}">
        <p14:creationId xmlns:p14="http://schemas.microsoft.com/office/powerpoint/2010/main" val="427463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3189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8570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1545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953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994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3883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6689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7305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6886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576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0774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5584D-7D79-4248-9986-4CA35242F944}" type="datetimeFigureOut">
              <a:rPr lang="en-US" smtClean="0"/>
              <a:t>10/20/2022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4208461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C26CE7C-7DC7-AE04-AC58-956D7C50961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379" t="9091" r="26675" b="-1"/>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54C4B4-6A73-4E6B-ACDB-6D339B02D562}"/>
              </a:ext>
            </a:extLst>
          </p:cNvPr>
          <p:cNvSpPr>
            <a:spLocks noGrp="1"/>
          </p:cNvSpPr>
          <p:nvPr>
            <p:ph type="ctrTitle"/>
          </p:nvPr>
        </p:nvSpPr>
        <p:spPr>
          <a:xfrm>
            <a:off x="477981" y="1122363"/>
            <a:ext cx="4023360" cy="3204134"/>
          </a:xfrm>
        </p:spPr>
        <p:txBody>
          <a:bodyPr anchor="b">
            <a:normAutofit/>
          </a:bodyPr>
          <a:lstStyle/>
          <a:p>
            <a:pPr algn="l"/>
            <a:r>
              <a:rPr lang="en-GB" sz="4800"/>
              <a:t>PUBLIC LAW: Lecture 3</a:t>
            </a:r>
          </a:p>
        </p:txBody>
      </p:sp>
      <p:sp>
        <p:nvSpPr>
          <p:cNvPr id="6" name="AutoShape 6" descr="Chamber-House-of-Commons-Houses-Parliament-London.webp (1600×1065)">
            <a:extLst>
              <a:ext uri="{FF2B5EF4-FFF2-40B4-BE49-F238E27FC236}">
                <a16:creationId xmlns:a16="http://schemas.microsoft.com/office/drawing/2014/main" id="{E1EB2C98-418F-4A54-982A-F12D6853D1E4}"/>
              </a:ext>
            </a:extLst>
          </p:cNvPr>
          <p:cNvSpPr>
            <a:spLocks noGrp="1" noChangeAspect="1" noChangeArrowheads="1"/>
          </p:cNvSpPr>
          <p:nvPr>
            <p:ph type="subTitle" idx="1"/>
          </p:nvPr>
        </p:nvSpPr>
        <p:spPr bwMode="auto">
          <a:xfrm>
            <a:off x="477980" y="4872922"/>
            <a:ext cx="4023359" cy="1208141"/>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algn="l"/>
            <a:r>
              <a:rPr lang="en-GB" sz="2000"/>
              <a:t>PARLIAMENTARY SOVEREIGNTY</a:t>
            </a:r>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Chamber-House-of-Commons-Houses-Parliament-London.webp (1600×1065)">
            <a:extLst>
              <a:ext uri="{FF2B5EF4-FFF2-40B4-BE49-F238E27FC236}">
                <a16:creationId xmlns:a16="http://schemas.microsoft.com/office/drawing/2014/main" id="{3EE58BB6-D6D8-4FB6-A47D-4CE6E308A3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9232477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F52E0-7F14-45C3-F440-4C7FB28C0080}"/>
              </a:ext>
            </a:extLst>
          </p:cNvPr>
          <p:cNvSpPr>
            <a:spLocks noGrp="1"/>
          </p:cNvSpPr>
          <p:nvPr>
            <p:ph type="title"/>
          </p:nvPr>
        </p:nvSpPr>
        <p:spPr>
          <a:xfrm>
            <a:off x="686834" y="1153572"/>
            <a:ext cx="3200400" cy="4461163"/>
          </a:xfrm>
        </p:spPr>
        <p:txBody>
          <a:bodyPr>
            <a:normAutofit fontScale="90000"/>
          </a:bodyPr>
          <a:lstStyle/>
          <a:p>
            <a:r>
              <a:rPr lang="en-GB" sz="3700" dirty="0">
                <a:solidFill>
                  <a:srgbClr val="FFFFFF"/>
                </a:solidFill>
              </a:rPr>
              <a:t>Parliamentary Sovereignty Explored</a:t>
            </a:r>
            <a:r>
              <a:rPr lang="en-GB" sz="3700" b="1" dirty="0">
                <a:solidFill>
                  <a:srgbClr val="FFFFFF"/>
                </a:solidFill>
              </a:rPr>
              <a:t> </a:t>
            </a:r>
            <a:r>
              <a:rPr lang="en-GB" sz="3700" dirty="0">
                <a:solidFill>
                  <a:schemeClr val="bg1"/>
                </a:solidFill>
              </a:rPr>
              <a:t>III</a:t>
            </a:r>
            <a:r>
              <a:rPr lang="en-GB" sz="3700" dirty="0">
                <a:solidFill>
                  <a:srgbClr val="FFFFFF"/>
                </a:solidFill>
              </a:rPr>
              <a:t>: </a:t>
            </a:r>
            <a:r>
              <a:rPr lang="en-GB" sz="3700" dirty="0">
                <a:solidFill>
                  <a:srgbClr val="FF0000"/>
                </a:solidFill>
              </a:rPr>
              <a:t>No Parliament is bound by its predecessors or can bind its successors.</a:t>
            </a:r>
            <a:br>
              <a:rPr lang="en-GB" sz="3700" dirty="0">
                <a:solidFill>
                  <a:srgbClr val="FF0000"/>
                </a:solidFill>
              </a:rPr>
            </a:br>
            <a:br>
              <a:rPr lang="en-GB" sz="3700" dirty="0">
                <a:solidFill>
                  <a:srgbClr val="FFFFFF"/>
                </a:solidFill>
              </a:rPr>
            </a:br>
            <a:endParaRPr lang="en-GB"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7E922C-95EE-A856-80E5-02F6964A58E2}"/>
              </a:ext>
            </a:extLst>
          </p:cNvPr>
          <p:cNvSpPr>
            <a:spLocks noGrp="1"/>
          </p:cNvSpPr>
          <p:nvPr>
            <p:ph idx="1"/>
          </p:nvPr>
        </p:nvSpPr>
        <p:spPr>
          <a:xfrm>
            <a:off x="4447308" y="591344"/>
            <a:ext cx="6906491" cy="5585619"/>
          </a:xfrm>
        </p:spPr>
        <p:txBody>
          <a:bodyPr anchor="ctr">
            <a:normAutofit/>
          </a:bodyPr>
          <a:lstStyle/>
          <a:p>
            <a:r>
              <a:rPr lang="en-GB" sz="2000" dirty="0"/>
              <a:t>Simple logic: Ensuring the continued sovereignty of the Parliament.</a:t>
            </a:r>
          </a:p>
          <a:p>
            <a:r>
              <a:rPr lang="en-GB" sz="2000" dirty="0"/>
              <a:t>Express repeal – self explanatory</a:t>
            </a:r>
          </a:p>
          <a:p>
            <a:pPr lvl="1"/>
            <a:r>
              <a:rPr lang="en-GB" sz="2000" dirty="0"/>
              <a:t>section 211(2) and Schedule 27 to the Equality Act 2010 </a:t>
            </a:r>
          </a:p>
          <a:p>
            <a:r>
              <a:rPr lang="en-GB" sz="2000" dirty="0"/>
              <a:t>Implied repeal</a:t>
            </a:r>
          </a:p>
          <a:p>
            <a:pPr lvl="1"/>
            <a:r>
              <a:rPr lang="en-GB" sz="2000" dirty="0"/>
              <a:t>Rule for the courts </a:t>
            </a:r>
          </a:p>
          <a:p>
            <a:pPr lvl="1"/>
            <a:r>
              <a:rPr lang="en-GB" sz="2000" dirty="0"/>
              <a:t>Strong judicial support: </a:t>
            </a:r>
            <a:r>
              <a:rPr lang="en-GB" sz="2000" i="1" dirty="0"/>
              <a:t>Ellen Street Estates Ltd v Minister of Health</a:t>
            </a:r>
            <a:r>
              <a:rPr lang="en-GB" sz="2000" dirty="0"/>
              <a:t> [1934] 1 K.B. 590</a:t>
            </a:r>
          </a:p>
          <a:p>
            <a:pPr marL="457200" lvl="1" indent="0">
              <a:buNone/>
            </a:pPr>
            <a:r>
              <a:rPr lang="en-GB" sz="2000" i="1" dirty="0"/>
              <a:t>‘If in a subsequent Act Parliament chooses to make it plain that the earlier statute is being to some extent repealed, effect must be given to that intention just because it is the will of the legislature.’</a:t>
            </a:r>
            <a:r>
              <a:rPr lang="en-GB" sz="2000" dirty="0"/>
              <a:t> </a:t>
            </a:r>
          </a:p>
        </p:txBody>
      </p:sp>
    </p:spTree>
    <p:extLst>
      <p:ext uri="{BB962C8B-B14F-4D97-AF65-F5344CB8AC3E}">
        <p14:creationId xmlns:p14="http://schemas.microsoft.com/office/powerpoint/2010/main" val="322315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3405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F1B3574-CEAF-15B6-3F64-16734587E2BF}"/>
              </a:ext>
            </a:extLst>
          </p:cNvPr>
          <p:cNvSpPr>
            <a:spLocks noGrp="1"/>
          </p:cNvSpPr>
          <p:nvPr>
            <p:ph type="title"/>
          </p:nvPr>
        </p:nvSpPr>
        <p:spPr>
          <a:xfrm>
            <a:off x="731520" y="731520"/>
            <a:ext cx="6089904" cy="1426464"/>
          </a:xfrm>
        </p:spPr>
        <p:txBody>
          <a:bodyPr>
            <a:normAutofit/>
          </a:bodyPr>
          <a:lstStyle/>
          <a:p>
            <a:r>
              <a:rPr lang="en-GB" sz="4100">
                <a:solidFill>
                  <a:srgbClr val="FFFFFF"/>
                </a:solidFill>
              </a:rPr>
              <a:t>Challenges to Parliamentary Sovereignty: Entrenchment</a:t>
            </a:r>
          </a:p>
        </p:txBody>
      </p:sp>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676D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9F8212-AD67-6267-599A-739DFDC5583C}"/>
              </a:ext>
            </a:extLst>
          </p:cNvPr>
          <p:cNvSpPr>
            <a:spLocks noGrp="1"/>
          </p:cNvSpPr>
          <p:nvPr>
            <p:ph idx="1"/>
          </p:nvPr>
        </p:nvSpPr>
        <p:spPr>
          <a:xfrm>
            <a:off x="789456" y="2798385"/>
            <a:ext cx="6031967" cy="3283260"/>
          </a:xfrm>
        </p:spPr>
        <p:txBody>
          <a:bodyPr anchor="ctr">
            <a:normAutofit/>
          </a:bodyPr>
          <a:lstStyle/>
          <a:p>
            <a:r>
              <a:rPr lang="en-GB" sz="2000" dirty="0"/>
              <a:t>Entrenchment – ex: a specified majority of the legislature or a referendum</a:t>
            </a:r>
          </a:p>
          <a:p>
            <a:r>
              <a:rPr lang="en-GB" sz="2000" dirty="0"/>
              <a:t>Manner and form</a:t>
            </a:r>
          </a:p>
          <a:p>
            <a:pPr lvl="1"/>
            <a:r>
              <a:rPr lang="en-GB" sz="2000" i="1" dirty="0"/>
              <a:t>Attorney General for New South Wales v </a:t>
            </a:r>
            <a:r>
              <a:rPr lang="en-GB" sz="2000" i="1" dirty="0" err="1"/>
              <a:t>Trethowan</a:t>
            </a:r>
            <a:r>
              <a:rPr lang="en-GB" sz="2000" i="1" dirty="0"/>
              <a:t> </a:t>
            </a:r>
            <a:r>
              <a:rPr lang="en-GB" sz="2000" dirty="0"/>
              <a:t>(1932)</a:t>
            </a:r>
          </a:p>
          <a:p>
            <a:pPr lvl="1"/>
            <a:r>
              <a:rPr lang="en-GB" sz="2000" i="1" dirty="0"/>
              <a:t>Minister of the Interior v Harris </a:t>
            </a:r>
            <a:r>
              <a:rPr lang="en-GB" sz="2000" dirty="0"/>
              <a:t>(1952)</a:t>
            </a:r>
          </a:p>
          <a:p>
            <a:pPr lvl="1"/>
            <a:r>
              <a:rPr lang="en-GB" sz="2000" i="1" dirty="0"/>
              <a:t>Jackson v AG </a:t>
            </a:r>
            <a:r>
              <a:rPr lang="en-GB" sz="2000" dirty="0"/>
              <a:t>[2005] UKHL 56 and the Parliament Acts 1911 and 1949 – “a new method of </a:t>
            </a:r>
            <a:r>
              <a:rPr lang="en-GB" sz="2000"/>
              <a:t>passing legislation”</a:t>
            </a:r>
            <a:endParaRPr lang="en-GB" sz="2000" dirty="0"/>
          </a:p>
          <a:p>
            <a:endParaRPr lang="en-GB" sz="2000" dirty="0"/>
          </a:p>
        </p:txBody>
      </p:sp>
      <p:pic>
        <p:nvPicPr>
          <p:cNvPr id="6" name="Picture 5">
            <a:extLst>
              <a:ext uri="{FF2B5EF4-FFF2-40B4-BE49-F238E27FC236}">
                <a16:creationId xmlns:a16="http://schemas.microsoft.com/office/drawing/2014/main" id="{48F3092C-CEE1-436E-BF18-53599C3A7AC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526" r="7376" b="-1"/>
          <a:stretch/>
        </p:blipFill>
        <p:spPr>
          <a:xfrm>
            <a:off x="7277100" y="2480954"/>
            <a:ext cx="4455979" cy="3918123"/>
          </a:xfrm>
          <a:prstGeom prst="rect">
            <a:avLst/>
          </a:prstGeom>
        </p:spPr>
      </p:pic>
    </p:spTree>
    <p:extLst>
      <p:ext uri="{BB962C8B-B14F-4D97-AF65-F5344CB8AC3E}">
        <p14:creationId xmlns:p14="http://schemas.microsoft.com/office/powerpoint/2010/main" val="19846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12D6B-BAFC-214A-7B3E-CCB4365C2FD2}"/>
              </a:ext>
            </a:extLst>
          </p:cNvPr>
          <p:cNvSpPr>
            <a:spLocks noGrp="1"/>
          </p:cNvSpPr>
          <p:nvPr>
            <p:ph type="title"/>
          </p:nvPr>
        </p:nvSpPr>
        <p:spPr>
          <a:xfrm>
            <a:off x="572493" y="238539"/>
            <a:ext cx="11047013" cy="1434415"/>
          </a:xfrm>
        </p:spPr>
        <p:txBody>
          <a:bodyPr anchor="b">
            <a:normAutofit/>
          </a:bodyPr>
          <a:lstStyle/>
          <a:p>
            <a:r>
              <a:rPr lang="en-GB" sz="4600" dirty="0"/>
              <a:t>Challenges to Parliamentary Sovereignty?: Constitutional Statutes and Implied Repeal</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resh&#10;&#10;Description automatically generated">
            <a:extLst>
              <a:ext uri="{FF2B5EF4-FFF2-40B4-BE49-F238E27FC236}">
                <a16:creationId xmlns:a16="http://schemas.microsoft.com/office/drawing/2014/main" id="{71BCECAD-44E2-E7A2-F03B-30EE2E1DDBA3}"/>
              </a:ext>
            </a:extLst>
          </p:cNvPr>
          <p:cNvPicPr>
            <a:picLocks noChangeAspect="1"/>
          </p:cNvPicPr>
          <p:nvPr/>
        </p:nvPicPr>
        <p:blipFill rotWithShape="1">
          <a:blip r:embed="rId2">
            <a:extLst>
              <a:ext uri="{28A0092B-C50C-407E-A947-70E740481C1C}">
                <a14:useLocalDpi xmlns:a14="http://schemas.microsoft.com/office/drawing/2010/main" val="0"/>
              </a:ext>
            </a:extLst>
          </a:blip>
          <a:srcRect l="21821" r="25217"/>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D1820320-7979-F33C-FABE-B0DF56383AB6}"/>
              </a:ext>
            </a:extLst>
          </p:cNvPr>
          <p:cNvSpPr>
            <a:spLocks noGrp="1"/>
          </p:cNvSpPr>
          <p:nvPr>
            <p:ph idx="1"/>
          </p:nvPr>
        </p:nvSpPr>
        <p:spPr>
          <a:xfrm>
            <a:off x="4905955" y="2071316"/>
            <a:ext cx="6713552" cy="4114800"/>
          </a:xfrm>
        </p:spPr>
        <p:txBody>
          <a:bodyPr anchor="t">
            <a:normAutofit/>
          </a:bodyPr>
          <a:lstStyle/>
          <a:p>
            <a:r>
              <a:rPr lang="en-US" sz="1700" i="1" dirty="0"/>
              <a:t>Thoburn v Sunderland City Council </a:t>
            </a:r>
            <a:r>
              <a:rPr lang="en-US" sz="1700" dirty="0"/>
              <a:t>[2002] EWHC Admin 195, [62]-[63] per Laws LJ “in my opinion a constitutional statute is one which:</a:t>
            </a:r>
          </a:p>
          <a:p>
            <a:pPr marL="228600" lvl="1" indent="0">
              <a:buNone/>
            </a:pPr>
            <a:r>
              <a:rPr lang="en-US" sz="1700" dirty="0"/>
              <a:t>(a) conditions the legal relationship between citizen and State in some general, overarching manner, or </a:t>
            </a:r>
          </a:p>
          <a:p>
            <a:pPr marL="228600" lvl="1" indent="0">
              <a:buNone/>
            </a:pPr>
            <a:r>
              <a:rPr lang="en-US" sz="1700" dirty="0"/>
              <a:t>(b) enlarges or diminishes the scope of what we would now regard as fundamental constitutional rights”</a:t>
            </a:r>
          </a:p>
          <a:p>
            <a:r>
              <a:rPr lang="en-GB" sz="1700" i="1" dirty="0"/>
              <a:t>R (HS2 Action Alliance Ltd) v Secretary of State for Transport </a:t>
            </a:r>
            <a:r>
              <a:rPr lang="en-GB" sz="1700" dirty="0"/>
              <a:t>[2014] UKSC 3</a:t>
            </a:r>
          </a:p>
          <a:p>
            <a:r>
              <a:rPr lang="en-GB" sz="1700" i="1" dirty="0"/>
              <a:t>Miller 1</a:t>
            </a:r>
          </a:p>
          <a:p>
            <a:r>
              <a:rPr lang="en-GB" sz="1700" dirty="0"/>
              <a:t>Petition of Right 1628, Bill of Rights 1689, Act of Settlement 1701,  Act of Union 1707,  Treaty of Union with Ireland Act 1800, Representation of the People Acts 1832–84, European communities Act 1972, Human Rights Act 1998, Scotland Act 1998, Northern Ireland Act 1998, Constitutional Reform Act 2005, Government of Wales Act 2006</a:t>
            </a:r>
            <a:endParaRPr lang="en-US" sz="1700" dirty="0"/>
          </a:p>
          <a:p>
            <a:endParaRPr lang="en-GB" sz="1700" dirty="0"/>
          </a:p>
          <a:p>
            <a:endParaRPr lang="en-GB" sz="1700" dirty="0"/>
          </a:p>
        </p:txBody>
      </p:sp>
    </p:spTree>
    <p:extLst>
      <p:ext uri="{BB962C8B-B14F-4D97-AF65-F5344CB8AC3E}">
        <p14:creationId xmlns:p14="http://schemas.microsoft.com/office/powerpoint/2010/main" val="226197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kern="1200">
                <a:solidFill>
                  <a:schemeClr val="tx1"/>
                </a:solidFill>
                <a:latin typeface="+mj-lt"/>
                <a:ea typeface="+mj-ea"/>
                <a:cs typeface="+mj-cs"/>
              </a:rPr>
              <a:t>Constitutional statutes after </a:t>
            </a:r>
            <a:r>
              <a:rPr lang="en-US" i="1" kern="1200">
                <a:solidFill>
                  <a:schemeClr val="tx1"/>
                </a:solidFill>
                <a:latin typeface="+mj-lt"/>
                <a:ea typeface="+mj-ea"/>
                <a:cs typeface="+mj-cs"/>
              </a:rPr>
              <a:t>HS2</a:t>
            </a:r>
            <a:r>
              <a:rPr lang="en-US" kern="1200">
                <a:solidFill>
                  <a:schemeClr val="tx1"/>
                </a:solidFill>
                <a:latin typeface="+mj-lt"/>
                <a:ea typeface="+mj-ea"/>
                <a:cs typeface="+mj-cs"/>
              </a:rPr>
              <a:t> and </a:t>
            </a:r>
            <a:r>
              <a:rPr lang="en-US" i="1" kern="1200">
                <a:solidFill>
                  <a:schemeClr val="tx1"/>
                </a:solidFill>
                <a:latin typeface="+mj-lt"/>
                <a:ea typeface="+mj-ea"/>
                <a:cs typeface="+mj-cs"/>
              </a:rPr>
              <a:t>Miller 1 </a:t>
            </a:r>
            <a:endParaRPr lang="en-US" kern="1200">
              <a:solidFill>
                <a:schemeClr val="tx1"/>
              </a:solidFill>
              <a:latin typeface="+mj-lt"/>
              <a:ea typeface="+mj-ea"/>
              <a:cs typeface="+mj-cs"/>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398735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53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colorful, flag&#10;&#10;Description automatically generated">
            <a:extLst>
              <a:ext uri="{FF2B5EF4-FFF2-40B4-BE49-F238E27FC236}">
                <a16:creationId xmlns:a16="http://schemas.microsoft.com/office/drawing/2014/main" id="{6D85A7DB-7C66-4F01-388B-8C87E68370B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627611"/>
            <a:ext cx="12192000" cy="8113222"/>
          </a:xfrm>
          <a:prstGeom prst="rect">
            <a:avLst/>
          </a:prstGeom>
        </p:spPr>
      </p:pic>
      <p:sp>
        <p:nvSpPr>
          <p:cNvPr id="2" name="Title 1">
            <a:extLst>
              <a:ext uri="{FF2B5EF4-FFF2-40B4-BE49-F238E27FC236}">
                <a16:creationId xmlns:a16="http://schemas.microsoft.com/office/drawing/2014/main" id="{2645D517-78C5-CCFD-8859-6C234A9D5A5D}"/>
              </a:ext>
            </a:extLst>
          </p:cNvPr>
          <p:cNvSpPr>
            <a:spLocks noGrp="1"/>
          </p:cNvSpPr>
          <p:nvPr>
            <p:ph type="title"/>
          </p:nvPr>
        </p:nvSpPr>
        <p:spPr/>
        <p:txBody>
          <a:bodyPr/>
          <a:lstStyle/>
          <a:p>
            <a:r>
              <a:rPr lang="en-GB" dirty="0"/>
              <a:t>Challenges to Parliamentary Sovereignty?: The EU Membership</a:t>
            </a:r>
          </a:p>
        </p:txBody>
      </p:sp>
      <p:sp>
        <p:nvSpPr>
          <p:cNvPr id="3" name="Content Placeholder 2">
            <a:extLst>
              <a:ext uri="{FF2B5EF4-FFF2-40B4-BE49-F238E27FC236}">
                <a16:creationId xmlns:a16="http://schemas.microsoft.com/office/drawing/2014/main" id="{B31DFAA1-D263-3053-E1B1-EEB66128D3FD}"/>
              </a:ext>
            </a:extLst>
          </p:cNvPr>
          <p:cNvSpPr>
            <a:spLocks noGrp="1"/>
          </p:cNvSpPr>
          <p:nvPr>
            <p:ph sz="half" idx="1"/>
          </p:nvPr>
        </p:nvSpPr>
        <p:spPr/>
        <p:txBody>
          <a:bodyPr>
            <a:noAutofit/>
          </a:bodyPr>
          <a:lstStyle/>
          <a:p>
            <a:pPr marL="0" indent="0" algn="ctr">
              <a:buNone/>
            </a:pPr>
            <a:r>
              <a:rPr lang="en-GB" sz="1400" b="1" dirty="0"/>
              <a:t>Joining the EU</a:t>
            </a:r>
          </a:p>
          <a:p>
            <a:r>
              <a:rPr lang="en-GB" sz="1400" dirty="0"/>
              <a:t>European Communities Act 1972</a:t>
            </a:r>
          </a:p>
          <a:p>
            <a:pPr lvl="1"/>
            <a:r>
              <a:rPr lang="en-GB" sz="1400" dirty="0"/>
              <a:t>s2(4) “any enactment, passed or to be passed … shall be construed and have effect subject to the foregoing provisions of this section” </a:t>
            </a:r>
          </a:p>
          <a:p>
            <a:pPr lvl="1"/>
            <a:r>
              <a:rPr lang="en-GB" sz="1400" dirty="0"/>
              <a:t>s3 English courts must follow decisions of the CJEU  </a:t>
            </a:r>
          </a:p>
          <a:p>
            <a:r>
              <a:rPr lang="en-GB" sz="1400" dirty="0"/>
              <a:t>Referendum  05/06/1975 67.2% in favour</a:t>
            </a:r>
          </a:p>
          <a:p>
            <a:r>
              <a:rPr lang="en-GB" sz="1400" i="1" dirty="0"/>
              <a:t>Costa v ENEL </a:t>
            </a:r>
            <a:r>
              <a:rPr lang="en-GB" sz="1400" dirty="0"/>
              <a:t>[1964] CMLR 425</a:t>
            </a:r>
          </a:p>
          <a:p>
            <a:r>
              <a:rPr lang="en-GB" sz="1400" i="1" dirty="0"/>
              <a:t>R v Secretary of State ex </a:t>
            </a:r>
            <a:r>
              <a:rPr lang="en-GB" sz="1400" i="1" dirty="0" err="1"/>
              <a:t>parte</a:t>
            </a:r>
            <a:r>
              <a:rPr lang="en-GB" sz="1400" i="1" dirty="0"/>
              <a:t> Factortame (No 2) </a:t>
            </a:r>
            <a:r>
              <a:rPr lang="en-GB" sz="1400" dirty="0"/>
              <a:t>(1991) 1 AC 603</a:t>
            </a:r>
          </a:p>
          <a:p>
            <a:pPr lvl="1"/>
            <a:r>
              <a:rPr lang="en-GB" sz="1400" dirty="0"/>
              <a:t>Acts of Parliament may be ‘disapplied’ where conflict</a:t>
            </a:r>
          </a:p>
          <a:p>
            <a:pPr lvl="1"/>
            <a:r>
              <a:rPr lang="en-GB" sz="1400" dirty="0"/>
              <a:t>“a constitutional revolution” (Wade)</a:t>
            </a:r>
          </a:p>
          <a:p>
            <a:r>
              <a:rPr lang="en-GB" sz="1400" i="1" dirty="0"/>
              <a:t>Jackson v AG </a:t>
            </a:r>
            <a:r>
              <a:rPr lang="en-GB" sz="1400" dirty="0"/>
              <a:t>[2005] UKHL 56 </a:t>
            </a:r>
          </a:p>
          <a:p>
            <a:pPr lvl="1"/>
            <a:r>
              <a:rPr lang="en-GB" sz="1400" dirty="0"/>
              <a:t>“The doctrine of the supremacy of Community law restricts the absolute authority of Parliament to legislate as it wants … “</a:t>
            </a:r>
          </a:p>
          <a:p>
            <a:pPr lvl="1"/>
            <a:r>
              <a:rPr lang="en-GB" sz="1400" dirty="0"/>
              <a:t>“Parliament has … for the time being … limited its own powers by the European Communities Act 1972”</a:t>
            </a:r>
          </a:p>
          <a:p>
            <a:endParaRPr lang="en-GB" sz="1400" dirty="0"/>
          </a:p>
          <a:p>
            <a:endParaRPr lang="en-GB" sz="1400" dirty="0"/>
          </a:p>
          <a:p>
            <a:endParaRPr lang="en-GB" sz="1400" dirty="0"/>
          </a:p>
        </p:txBody>
      </p:sp>
      <p:sp>
        <p:nvSpPr>
          <p:cNvPr id="4" name="Content Placeholder 3">
            <a:extLst>
              <a:ext uri="{FF2B5EF4-FFF2-40B4-BE49-F238E27FC236}">
                <a16:creationId xmlns:a16="http://schemas.microsoft.com/office/drawing/2014/main" id="{7BD61569-1796-29AE-A846-9C151438FF78}"/>
              </a:ext>
            </a:extLst>
          </p:cNvPr>
          <p:cNvSpPr>
            <a:spLocks noGrp="1"/>
          </p:cNvSpPr>
          <p:nvPr>
            <p:ph sz="half" idx="2"/>
          </p:nvPr>
        </p:nvSpPr>
        <p:spPr/>
        <p:txBody>
          <a:bodyPr>
            <a:noAutofit/>
          </a:bodyPr>
          <a:lstStyle/>
          <a:p>
            <a:pPr marL="0" indent="0" algn="ctr">
              <a:buNone/>
            </a:pPr>
            <a:r>
              <a:rPr lang="en-GB" sz="1400" b="1" dirty="0"/>
              <a:t>Leaving the EU</a:t>
            </a:r>
          </a:p>
          <a:p>
            <a:pPr marL="0" indent="0" algn="ctr">
              <a:buNone/>
            </a:pPr>
            <a:endParaRPr lang="en-GB" sz="1400" dirty="0"/>
          </a:p>
          <a:p>
            <a:r>
              <a:rPr lang="en-GB" sz="1400" dirty="0"/>
              <a:t>Article 50 Treaty on European Union 1992</a:t>
            </a:r>
          </a:p>
          <a:p>
            <a:pPr lvl="1"/>
            <a:r>
              <a:rPr lang="en-GB" sz="1400" dirty="0"/>
              <a:t>“Any Member State may decide to withdraw from the Union in accordance with its own constitutional requirements.”</a:t>
            </a:r>
          </a:p>
          <a:p>
            <a:r>
              <a:rPr lang="en-GB" sz="1400" dirty="0"/>
              <a:t>Referendum 23/06/16 51.9% in favour</a:t>
            </a:r>
          </a:p>
          <a:p>
            <a:r>
              <a:rPr lang="en-GB" sz="1400" i="1" dirty="0"/>
              <a:t>R (HS2 Action Alliance Ltd) v Secretary of State for Transport </a:t>
            </a:r>
            <a:r>
              <a:rPr lang="en-GB" sz="1400" dirty="0"/>
              <a:t>[2014] at [79], [203]-[205]</a:t>
            </a:r>
          </a:p>
          <a:p>
            <a:pPr lvl="1"/>
            <a:r>
              <a:rPr lang="en-GB" sz="1400" dirty="0"/>
              <a:t>EU law part of UK law only by virtue of provisions of UK law itself</a:t>
            </a:r>
          </a:p>
          <a:p>
            <a:r>
              <a:rPr lang="en-GB" sz="1400" i="1" dirty="0"/>
              <a:t>Miller 1</a:t>
            </a:r>
          </a:p>
          <a:p>
            <a:pPr lvl="1"/>
            <a:r>
              <a:rPr lang="en-GB" sz="1400" dirty="0"/>
              <a:t>only Parliament could remove rights created by Acts of Parliament</a:t>
            </a:r>
          </a:p>
          <a:p>
            <a:pPr lvl="1"/>
            <a:r>
              <a:rPr lang="en-GB" sz="1400" dirty="0"/>
              <a:t>government (the executive) cannot trigger Article 50 </a:t>
            </a:r>
          </a:p>
          <a:p>
            <a:r>
              <a:rPr lang="en-GB" sz="1400" dirty="0"/>
              <a:t>EU Withdrawal Act 2018 - repeals ECA</a:t>
            </a:r>
          </a:p>
          <a:p>
            <a:r>
              <a:rPr lang="en-GB" sz="1400" dirty="0"/>
              <a:t>EU Withdrawal Agreement Act 2020 - transition period</a:t>
            </a:r>
          </a:p>
          <a:p>
            <a:endParaRPr lang="en-GB" sz="1400" dirty="0"/>
          </a:p>
        </p:txBody>
      </p:sp>
    </p:spTree>
    <p:extLst>
      <p:ext uri="{BB962C8B-B14F-4D97-AF65-F5344CB8AC3E}">
        <p14:creationId xmlns:p14="http://schemas.microsoft.com/office/powerpoint/2010/main" val="1607257221"/>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38588" pathEditMode="relative" ptsTypes="AA">
                                      <p:cBhvr>
                                        <p:cTn id="6" dur="30000" fill="hold"/>
                                        <p:tgtEl>
                                          <p:spTgt spid="10"/>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10"/>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38588 L 0 0" pathEditMode="relative" ptsTypes="AA">
                                      <p:cBhvr>
                                        <p:cTn id="11" dur="30000" fill="hold"/>
                                        <p:tgtEl>
                                          <p:spTgt spid="10"/>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10"/>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10"/>
                                        </p:tgtEl>
                                        <p:attrNameLst>
                                          <p:attrName>ppt_x</p:attrName>
                                          <p:attrName>ppt_y</p:attrName>
                                        </p:attrNameLst>
                                      </p:cBhvr>
                                    </p:animMotion>
                                  </p:childTnLst>
                                </p:cTn>
                              </p:par>
                            </p:childTnLst>
                          </p:cTn>
                        </p:par>
                      </p:childTnLst>
                    </p:cTn>
                  </p:par>
                </p:childTnLst>
              </p:cTn>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ED10C0-AD6D-E1E2-553E-90A8EB7D48C4}"/>
              </a:ext>
            </a:extLst>
          </p:cNvPr>
          <p:cNvSpPr>
            <a:spLocks noGrp="1"/>
          </p:cNvSpPr>
          <p:nvPr>
            <p:ph type="title"/>
          </p:nvPr>
        </p:nvSpPr>
        <p:spPr>
          <a:xfrm>
            <a:off x="5894962" y="479493"/>
            <a:ext cx="5458838" cy="1325563"/>
          </a:xfrm>
        </p:spPr>
        <p:txBody>
          <a:bodyPr>
            <a:normAutofit/>
          </a:bodyPr>
          <a:lstStyle/>
          <a:p>
            <a:r>
              <a:rPr lang="en-GB" sz="3700" dirty="0"/>
              <a:t>Challenges to Parliamentary Sovereignty?: Rivals?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ree, ground, outdoor, person&#10;&#10;Description automatically generated">
            <a:extLst>
              <a:ext uri="{FF2B5EF4-FFF2-40B4-BE49-F238E27FC236}">
                <a16:creationId xmlns:a16="http://schemas.microsoft.com/office/drawing/2014/main" id="{B82F8FAC-14A8-5BD7-CA7A-F7ED76D43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1754563"/>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FED0DF2-DA54-0262-2204-19ED9A250EC9}"/>
              </a:ext>
            </a:extLst>
          </p:cNvPr>
          <p:cNvSpPr>
            <a:spLocks noGrp="1"/>
          </p:cNvSpPr>
          <p:nvPr>
            <p:ph idx="1"/>
          </p:nvPr>
        </p:nvSpPr>
        <p:spPr>
          <a:xfrm>
            <a:off x="5894962" y="1984443"/>
            <a:ext cx="5458838" cy="4192520"/>
          </a:xfrm>
        </p:spPr>
        <p:txBody>
          <a:bodyPr>
            <a:normAutofit fontScale="92500" lnSpcReduction="20000"/>
          </a:bodyPr>
          <a:lstStyle/>
          <a:p>
            <a:pPr marL="0" indent="0">
              <a:buNone/>
            </a:pPr>
            <a:r>
              <a:rPr lang="en-GB" sz="1600" i="1" dirty="0">
                <a:sym typeface="Wingdings" panose="05000000000000000000" pitchFamily="2" charset="2"/>
              </a:rPr>
              <a:t>Jackson v AG </a:t>
            </a:r>
            <a:r>
              <a:rPr lang="en-GB" sz="1600" dirty="0">
                <a:sym typeface="Wingdings" panose="05000000000000000000" pitchFamily="2" charset="2"/>
              </a:rPr>
              <a:t>[2005] UKHL 56</a:t>
            </a:r>
          </a:p>
          <a:p>
            <a:r>
              <a:rPr lang="en-GB" sz="1600" dirty="0">
                <a:sym typeface="Wingdings" panose="05000000000000000000" pitchFamily="2" charset="2"/>
              </a:rPr>
              <a:t>Lord Hope [103]-[107]</a:t>
            </a:r>
          </a:p>
          <a:p>
            <a:pPr marL="457200" lvl="1" indent="0">
              <a:buNone/>
            </a:pPr>
            <a:r>
              <a:rPr lang="en-GB" sz="1600" dirty="0"/>
              <a:t>“Our constitution is dominated by the sovereignty of Parliament. But Parliamentary sovereignty is no longer, if it ever was, absolute.  It is no longer right to say that its freedom to legislate admits of no qualification whatever … Step by step, gradually but surely, the English principle of the absolute legislative sovereignty of Parliament which Dicey derived from Coke and Blackstone is being qualified … </a:t>
            </a:r>
            <a:r>
              <a:rPr lang="en-GB" sz="1600" b="1" dirty="0"/>
              <a:t>the rule of law enforced by the courts is the ultimate controlling factor on which our constitution is based.</a:t>
            </a:r>
            <a:r>
              <a:rPr lang="en-GB" sz="1600" dirty="0"/>
              <a:t>”</a:t>
            </a:r>
          </a:p>
          <a:p>
            <a:r>
              <a:rPr lang="en-GB" sz="1600" dirty="0"/>
              <a:t>Lord Steyn [102]</a:t>
            </a:r>
          </a:p>
          <a:p>
            <a:pPr lvl="1"/>
            <a:r>
              <a:rPr lang="en-GB" sz="1600" dirty="0"/>
              <a:t>“The doctrine of the supremacy of Parliament, pure and absolute as it was, can now be seen to be out of place in the modern United Kingdom. </a:t>
            </a:r>
            <a:r>
              <a:rPr lang="en-GB" sz="1600" b="1" dirty="0"/>
              <a:t>Nevertheless, the supremacy of Parliament is still the general principle of our constitution. It is a construct of the common law</a:t>
            </a:r>
            <a:r>
              <a:rPr lang="en-GB" sz="1600" dirty="0"/>
              <a:t>. The judges created this principle. If that is so, it is not unthinkable that circumstances could arise where the courts may have to qualify a principle established on a different hypothesis of constitutionalism.” </a:t>
            </a:r>
          </a:p>
        </p:txBody>
      </p:sp>
    </p:spTree>
    <p:extLst>
      <p:ext uri="{BB962C8B-B14F-4D97-AF65-F5344CB8AC3E}">
        <p14:creationId xmlns:p14="http://schemas.microsoft.com/office/powerpoint/2010/main" val="259860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D0D95-7480-49A0-9CFE-FE817514682F}"/>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18267D-B254-45B2-908C-7E2B489B2282}"/>
              </a:ext>
            </a:extLst>
          </p:cNvPr>
          <p:cNvSpPr>
            <a:spLocks noGrp="1"/>
          </p:cNvSpPr>
          <p:nvPr>
            <p:ph idx="1"/>
          </p:nvPr>
        </p:nvSpPr>
        <p:spPr>
          <a:xfrm>
            <a:off x="4447308" y="591344"/>
            <a:ext cx="6906491" cy="5585619"/>
          </a:xfrm>
        </p:spPr>
        <p:txBody>
          <a:bodyPr anchor="ctr">
            <a:normAutofit/>
          </a:bodyPr>
          <a:lstStyle/>
          <a:p>
            <a:r>
              <a:rPr lang="en-GB" sz="1700" dirty="0"/>
              <a:t>Parliamentary sovereignty as a concept since the Bill of Rights 1689</a:t>
            </a:r>
          </a:p>
          <a:p>
            <a:r>
              <a:rPr lang="en-GB" sz="1700" dirty="0"/>
              <a:t>A V Dicey established three principles for Parliamentary Sovereignty.</a:t>
            </a:r>
          </a:p>
          <a:p>
            <a:r>
              <a:rPr lang="en-GB" sz="1700" dirty="0"/>
              <a:t>In reality, there are restrictions and challenges that Parliament faces.  </a:t>
            </a:r>
          </a:p>
        </p:txBody>
      </p:sp>
    </p:spTree>
    <p:extLst>
      <p:ext uri="{BB962C8B-B14F-4D97-AF65-F5344CB8AC3E}">
        <p14:creationId xmlns:p14="http://schemas.microsoft.com/office/powerpoint/2010/main" val="177817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0CAB50-573B-444F-AAB9-DDF9F7F64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205237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2E6A5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0F2EC80-779C-4670-90CE-CA75BFD0C063}"/>
              </a:ext>
            </a:extLst>
          </p:cNvPr>
          <p:cNvSpPr>
            <a:spLocks noGrp="1"/>
          </p:cNvSpPr>
          <p:nvPr>
            <p:ph type="title"/>
          </p:nvPr>
        </p:nvSpPr>
        <p:spPr>
          <a:xfrm>
            <a:off x="731520" y="731520"/>
            <a:ext cx="6089904" cy="1426464"/>
          </a:xfrm>
        </p:spPr>
        <p:txBody>
          <a:bodyPr>
            <a:normAutofit/>
          </a:bodyPr>
          <a:lstStyle/>
          <a:p>
            <a:r>
              <a:rPr lang="en-GB">
                <a:solidFill>
                  <a:srgbClr val="FFFFFF"/>
                </a:solidFill>
              </a:rPr>
              <a:t>Formative Assessment</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DDE40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71BF62-B709-4BED-9C1C-3C0799103D3C}"/>
              </a:ext>
            </a:extLst>
          </p:cNvPr>
          <p:cNvSpPr>
            <a:spLocks noGrp="1"/>
          </p:cNvSpPr>
          <p:nvPr>
            <p:ph idx="1"/>
          </p:nvPr>
        </p:nvSpPr>
        <p:spPr>
          <a:xfrm>
            <a:off x="789456" y="2798385"/>
            <a:ext cx="6031967" cy="3283260"/>
          </a:xfrm>
        </p:spPr>
        <p:txBody>
          <a:bodyPr anchor="ctr">
            <a:normAutofit lnSpcReduction="10000"/>
          </a:bodyPr>
          <a:lstStyle/>
          <a:p>
            <a:r>
              <a:rPr lang="en-GB" sz="1600" dirty="0"/>
              <a:t>Friday, 11 November – No lectures, instead you will undertake your Formative. </a:t>
            </a:r>
          </a:p>
          <a:p>
            <a:r>
              <a:rPr lang="en-GB" sz="1600" dirty="0"/>
              <a:t>Online </a:t>
            </a:r>
          </a:p>
          <a:p>
            <a:r>
              <a:rPr lang="en-GB" sz="1600" b="1" dirty="0"/>
              <a:t>Assessment release </a:t>
            </a:r>
            <a:r>
              <a:rPr lang="en-GB" sz="1600" dirty="0"/>
              <a:t>on LL1001 Moodle page at </a:t>
            </a:r>
            <a:r>
              <a:rPr lang="en-GB" sz="1600" b="1" dirty="0"/>
              <a:t>5pm on Thursday, 10 November</a:t>
            </a:r>
          </a:p>
          <a:p>
            <a:r>
              <a:rPr lang="en-GB" sz="1600" dirty="0"/>
              <a:t>Submission deadline – </a:t>
            </a:r>
            <a:r>
              <a:rPr lang="en-GB" sz="1600" b="1" dirty="0"/>
              <a:t>4pm on Friday, 11 November</a:t>
            </a:r>
          </a:p>
          <a:p>
            <a:r>
              <a:rPr lang="en-GB" sz="1600" b="1" dirty="0"/>
              <a:t>No late submissions! No extensions! </a:t>
            </a:r>
          </a:p>
          <a:p>
            <a:r>
              <a:rPr lang="en-GB" sz="1600" dirty="0"/>
              <a:t>Submission box on LL1001 Moodle page</a:t>
            </a:r>
          </a:p>
          <a:p>
            <a:r>
              <a:rPr lang="en-GB" sz="1600" dirty="0"/>
              <a:t>Check LL1001 Moodle page ‘Assessments’ section</a:t>
            </a:r>
          </a:p>
          <a:p>
            <a:r>
              <a:rPr lang="en-GB" sz="1600" dirty="0"/>
              <a:t>Compulsory </a:t>
            </a:r>
          </a:p>
          <a:p>
            <a:r>
              <a:rPr lang="en-GB" sz="1600" dirty="0"/>
              <a:t>Feedback</a:t>
            </a:r>
          </a:p>
        </p:txBody>
      </p:sp>
      <p:pic>
        <p:nvPicPr>
          <p:cNvPr id="5" name="Picture 4">
            <a:extLst>
              <a:ext uri="{FF2B5EF4-FFF2-40B4-BE49-F238E27FC236}">
                <a16:creationId xmlns:a16="http://schemas.microsoft.com/office/drawing/2014/main" id="{96E6C6B3-2490-4301-A29C-828ED0EA0FF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4399" r="1" b="1"/>
          <a:stretch/>
        </p:blipFill>
        <p:spPr>
          <a:xfrm>
            <a:off x="7277100" y="2480954"/>
            <a:ext cx="4455979" cy="3918123"/>
          </a:xfrm>
          <a:prstGeom prst="rect">
            <a:avLst/>
          </a:prstGeom>
        </p:spPr>
      </p:pic>
    </p:spTree>
    <p:extLst>
      <p:ext uri="{BB962C8B-B14F-4D97-AF65-F5344CB8AC3E}">
        <p14:creationId xmlns:p14="http://schemas.microsoft.com/office/powerpoint/2010/main" val="275774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5B4A0-05EC-DE3C-CEB0-55AE94E24FDB}"/>
              </a:ext>
            </a:extLst>
          </p:cNvPr>
          <p:cNvSpPr>
            <a:spLocks noGrp="1"/>
          </p:cNvSpPr>
          <p:nvPr>
            <p:ph type="title"/>
          </p:nvPr>
        </p:nvSpPr>
        <p:spPr>
          <a:xfrm>
            <a:off x="686834" y="1153572"/>
            <a:ext cx="3200400" cy="4461163"/>
          </a:xfrm>
        </p:spPr>
        <p:txBody>
          <a:bodyPr>
            <a:normAutofit/>
          </a:bodyPr>
          <a:lstStyle/>
          <a:p>
            <a:r>
              <a:rPr lang="en-GB">
                <a:solidFill>
                  <a:srgbClr val="FFFFFF"/>
                </a:solidFill>
              </a:rPr>
              <a:t>Today’s Plan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44387A-459A-BC8F-8977-733050C6040F}"/>
              </a:ext>
            </a:extLst>
          </p:cNvPr>
          <p:cNvSpPr>
            <a:spLocks noGrp="1"/>
          </p:cNvSpPr>
          <p:nvPr>
            <p:ph idx="1"/>
          </p:nvPr>
        </p:nvSpPr>
        <p:spPr>
          <a:xfrm>
            <a:off x="4447308" y="591344"/>
            <a:ext cx="6906491" cy="5585619"/>
          </a:xfrm>
        </p:spPr>
        <p:txBody>
          <a:bodyPr anchor="ctr">
            <a:normAutofit/>
          </a:bodyPr>
          <a:lstStyle/>
          <a:p>
            <a:r>
              <a:rPr lang="en-GB" dirty="0"/>
              <a:t>Historical development of Parliamentary Sovereignty</a:t>
            </a:r>
          </a:p>
          <a:p>
            <a:r>
              <a:rPr lang="en-GB" dirty="0"/>
              <a:t>The theories behind the doctrine of Parliamentary Sovereignty</a:t>
            </a:r>
          </a:p>
          <a:p>
            <a:r>
              <a:rPr lang="en-GB" dirty="0"/>
              <a:t>Parliamentary Sovereignty Explored</a:t>
            </a:r>
          </a:p>
          <a:p>
            <a:r>
              <a:rPr lang="en-GB" dirty="0"/>
              <a:t>Parliamentary Sovereignty today and tomorrow</a:t>
            </a:r>
          </a:p>
        </p:txBody>
      </p:sp>
    </p:spTree>
    <p:extLst>
      <p:ext uri="{BB962C8B-B14F-4D97-AF65-F5344CB8AC3E}">
        <p14:creationId xmlns:p14="http://schemas.microsoft.com/office/powerpoint/2010/main" val="66712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BFC2D-4DC5-FDD5-91F3-15734701B86E}"/>
              </a:ext>
            </a:extLst>
          </p:cNvPr>
          <p:cNvSpPr>
            <a:spLocks noGrp="1"/>
          </p:cNvSpPr>
          <p:nvPr>
            <p:ph type="title"/>
          </p:nvPr>
        </p:nvSpPr>
        <p:spPr>
          <a:xfrm>
            <a:off x="572493" y="238539"/>
            <a:ext cx="11018520" cy="1434415"/>
          </a:xfrm>
        </p:spPr>
        <p:txBody>
          <a:bodyPr anchor="b">
            <a:normAutofit/>
          </a:bodyPr>
          <a:lstStyle/>
          <a:p>
            <a:r>
              <a:rPr lang="en-GB" sz="5000"/>
              <a:t>How did Parliament become sovereign?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AD6166-FDFE-E914-CCE1-902A39534E59}"/>
              </a:ext>
            </a:extLst>
          </p:cNvPr>
          <p:cNvSpPr>
            <a:spLocks noGrp="1"/>
          </p:cNvSpPr>
          <p:nvPr>
            <p:ph idx="1"/>
          </p:nvPr>
        </p:nvSpPr>
        <p:spPr>
          <a:xfrm>
            <a:off x="572493" y="2071316"/>
            <a:ext cx="6713552" cy="4119172"/>
          </a:xfrm>
        </p:spPr>
        <p:txBody>
          <a:bodyPr anchor="t">
            <a:normAutofit/>
          </a:bodyPr>
          <a:lstStyle/>
          <a:p>
            <a:r>
              <a:rPr lang="en-GB" sz="2200"/>
              <a:t>Pre-1688: doubts over Parliamentary Sovereignty</a:t>
            </a:r>
          </a:p>
          <a:p>
            <a:pPr lvl="1"/>
            <a:r>
              <a:rPr lang="en-GB" sz="2200"/>
              <a:t>Dr Bonham’s Case (1610) 8 Co Rep 114 Coke CJ at 118: … </a:t>
            </a:r>
            <a:r>
              <a:rPr lang="en-GB" sz="2200" i="1"/>
              <a:t>when an Act of Parliament is against common right and reason, or repugnant, or impossible to be performed, the common law will control it, and adjudge such an Act to be void.</a:t>
            </a:r>
          </a:p>
          <a:p>
            <a:r>
              <a:rPr lang="en-GB" sz="2200"/>
              <a:t>the Glorious Revolution of 1688 and the Bill of Rights</a:t>
            </a:r>
          </a:p>
          <a:p>
            <a:pPr lvl="1"/>
            <a:r>
              <a:rPr lang="en-GB" sz="2200"/>
              <a:t>Article 9: ‘… </a:t>
            </a:r>
            <a:r>
              <a:rPr lang="en-GB" sz="2200" b="1"/>
              <a:t>the freedom of speech and debates or proceedings in Parliament ought not to be impeached or questioned in any court or place out of Parliament’</a:t>
            </a:r>
            <a:r>
              <a:rPr lang="en-GB" sz="2200"/>
              <a:t>. </a:t>
            </a:r>
          </a:p>
          <a:p>
            <a:endParaRPr lang="en-GB" sz="2200"/>
          </a:p>
        </p:txBody>
      </p:sp>
      <p:pic>
        <p:nvPicPr>
          <p:cNvPr id="5" name="Picture 4">
            <a:extLst>
              <a:ext uri="{FF2B5EF4-FFF2-40B4-BE49-F238E27FC236}">
                <a16:creationId xmlns:a16="http://schemas.microsoft.com/office/drawing/2014/main" id="{F0DE0F6C-32D4-1263-0A03-CB54F2A4FA2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9188"/>
          <a:stretch/>
        </p:blipFill>
        <p:spPr>
          <a:xfrm>
            <a:off x="7675658" y="2093976"/>
            <a:ext cx="3941064" cy="4096512"/>
          </a:xfrm>
          <a:prstGeom prst="rect">
            <a:avLst/>
          </a:prstGeom>
        </p:spPr>
      </p:pic>
    </p:spTree>
    <p:extLst>
      <p:ext uri="{BB962C8B-B14F-4D97-AF65-F5344CB8AC3E}">
        <p14:creationId xmlns:p14="http://schemas.microsoft.com/office/powerpoint/2010/main" val="53818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BFA17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545DED-7915-B720-AC8E-A321534E4571}"/>
              </a:ext>
            </a:extLst>
          </p:cNvPr>
          <p:cNvSpPr>
            <a:spLocks noGrp="1"/>
          </p:cNvSpPr>
          <p:nvPr>
            <p:ph type="title"/>
          </p:nvPr>
        </p:nvSpPr>
        <p:spPr>
          <a:xfrm>
            <a:off x="524256" y="491260"/>
            <a:ext cx="6594189" cy="1625210"/>
          </a:xfrm>
        </p:spPr>
        <p:txBody>
          <a:bodyPr>
            <a:normAutofit/>
          </a:bodyPr>
          <a:lstStyle/>
          <a:p>
            <a:r>
              <a:rPr lang="en-GB">
                <a:solidFill>
                  <a:srgbClr val="FFFFFF"/>
                </a:solidFill>
              </a:rPr>
              <a:t>Legal or Political? </a:t>
            </a:r>
          </a:p>
        </p:txBody>
      </p:sp>
      <p:pic>
        <p:nvPicPr>
          <p:cNvPr id="5" name="Picture 4">
            <a:extLst>
              <a:ext uri="{FF2B5EF4-FFF2-40B4-BE49-F238E27FC236}">
                <a16:creationId xmlns:a16="http://schemas.microsoft.com/office/drawing/2014/main" id="{79EAA648-E2C2-4621-BD4C-63DC581E7E3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1" b="1924"/>
          <a:stretch/>
        </p:blipFill>
        <p:spPr>
          <a:xfrm>
            <a:off x="327547" y="2454903"/>
            <a:ext cx="7058306" cy="4080254"/>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08851F-C9FC-AB9F-9018-744D84158476}"/>
              </a:ext>
            </a:extLst>
          </p:cNvPr>
          <p:cNvSpPr>
            <a:spLocks noGrp="1"/>
          </p:cNvSpPr>
          <p:nvPr>
            <p:ph idx="1"/>
          </p:nvPr>
        </p:nvSpPr>
        <p:spPr>
          <a:xfrm>
            <a:off x="8029319" y="917725"/>
            <a:ext cx="3424739" cy="4852362"/>
          </a:xfrm>
        </p:spPr>
        <p:txBody>
          <a:bodyPr anchor="ctr">
            <a:normAutofit/>
          </a:bodyPr>
          <a:lstStyle/>
          <a:p>
            <a:r>
              <a:rPr lang="en-GB" sz="1900" dirty="0">
                <a:solidFill>
                  <a:srgbClr val="FFFFFF"/>
                </a:solidFill>
              </a:rPr>
              <a:t>Legal [rule of recognition]</a:t>
            </a:r>
          </a:p>
          <a:p>
            <a:pPr lvl="1"/>
            <a:r>
              <a:rPr lang="en-GB" sz="1900" dirty="0">
                <a:solidFill>
                  <a:srgbClr val="FFFFFF"/>
                </a:solidFill>
              </a:rPr>
              <a:t>Hart in The Concept of Law</a:t>
            </a:r>
          </a:p>
          <a:p>
            <a:pPr lvl="1"/>
            <a:r>
              <a:rPr lang="en-GB" sz="1900" i="1" dirty="0">
                <a:solidFill>
                  <a:srgbClr val="FFFFFF"/>
                </a:solidFill>
              </a:rPr>
              <a:t>R (on the application of Jackson) v Attorney General </a:t>
            </a:r>
            <a:r>
              <a:rPr lang="en-GB" sz="1900" dirty="0">
                <a:solidFill>
                  <a:srgbClr val="FFFFFF"/>
                </a:solidFill>
              </a:rPr>
              <a:t>[2005] UKHL 56 </a:t>
            </a:r>
          </a:p>
          <a:p>
            <a:r>
              <a:rPr lang="en-GB" sz="1900" dirty="0">
                <a:solidFill>
                  <a:srgbClr val="FFFFFF"/>
                </a:solidFill>
              </a:rPr>
              <a:t>Political </a:t>
            </a:r>
          </a:p>
          <a:p>
            <a:pPr lvl="1"/>
            <a:r>
              <a:rPr lang="en-GB" sz="1900" dirty="0">
                <a:solidFill>
                  <a:srgbClr val="FFFFFF"/>
                </a:solidFill>
              </a:rPr>
              <a:t>Hobbes, Paine, and Locke – social contract</a:t>
            </a:r>
          </a:p>
          <a:p>
            <a:pPr lvl="1"/>
            <a:r>
              <a:rPr lang="en-GB" sz="1900" dirty="0">
                <a:solidFill>
                  <a:srgbClr val="FFFFFF"/>
                </a:solidFill>
              </a:rPr>
              <a:t>‘Government is necessary, not because man is naturally bad... but because man is by nature more individualistic than social.’ (Hobbes)</a:t>
            </a:r>
          </a:p>
          <a:p>
            <a:pPr lvl="1"/>
            <a:endParaRPr lang="en-GB" sz="1900" dirty="0">
              <a:solidFill>
                <a:srgbClr val="FFFFFF"/>
              </a:solidFill>
            </a:endParaRPr>
          </a:p>
        </p:txBody>
      </p:sp>
    </p:spTree>
    <p:extLst>
      <p:ext uri="{BB962C8B-B14F-4D97-AF65-F5344CB8AC3E}">
        <p14:creationId xmlns:p14="http://schemas.microsoft.com/office/powerpoint/2010/main" val="398617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7E024-422A-416C-6235-392E11D0C58B}"/>
              </a:ext>
            </a:extLst>
          </p:cNvPr>
          <p:cNvSpPr>
            <a:spLocks noGrp="1"/>
          </p:cNvSpPr>
          <p:nvPr>
            <p:ph type="title"/>
          </p:nvPr>
        </p:nvSpPr>
        <p:spPr>
          <a:xfrm>
            <a:off x="5678213" y="365125"/>
            <a:ext cx="6513787" cy="1807305"/>
          </a:xfrm>
        </p:spPr>
        <p:txBody>
          <a:bodyPr>
            <a:normAutofit/>
          </a:bodyPr>
          <a:lstStyle/>
          <a:p>
            <a:r>
              <a:rPr lang="en-GB" sz="3400" dirty="0"/>
              <a:t> A V Dicey on Parliamentary Sovereignty</a:t>
            </a:r>
          </a:p>
        </p:txBody>
      </p:sp>
      <p:pic>
        <p:nvPicPr>
          <p:cNvPr id="5" name="Picture 4" descr="A V Dicey">
            <a:extLst>
              <a:ext uri="{FF2B5EF4-FFF2-40B4-BE49-F238E27FC236}">
                <a16:creationId xmlns:a16="http://schemas.microsoft.com/office/drawing/2014/main" id="{DCA08B88-FB4C-60C1-4F51-1149CE352988}"/>
              </a:ext>
            </a:extLst>
          </p:cNvPr>
          <p:cNvPicPr>
            <a:picLocks noChangeAspect="1"/>
          </p:cNvPicPr>
          <p:nvPr/>
        </p:nvPicPr>
        <p:blipFill rotWithShape="1">
          <a:blip r:embed="rId2">
            <a:extLst>
              <a:ext uri="{28A0092B-C50C-407E-A947-70E740481C1C}">
                <a14:useLocalDpi xmlns:a14="http://schemas.microsoft.com/office/drawing/2010/main" val="0"/>
              </a:ext>
            </a:extLst>
          </a:blip>
          <a:srcRect t="994" b="2192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62AFBE3-24DF-F297-90E3-578F3DF75328}"/>
              </a:ext>
            </a:extLst>
          </p:cNvPr>
          <p:cNvSpPr>
            <a:spLocks noGrp="1"/>
          </p:cNvSpPr>
          <p:nvPr>
            <p:ph idx="1"/>
          </p:nvPr>
        </p:nvSpPr>
        <p:spPr>
          <a:xfrm>
            <a:off x="5678213" y="1985963"/>
            <a:ext cx="5675585" cy="4191000"/>
          </a:xfrm>
        </p:spPr>
        <p:txBody>
          <a:bodyPr>
            <a:normAutofit lnSpcReduction="10000"/>
          </a:bodyPr>
          <a:lstStyle/>
          <a:p>
            <a:r>
              <a:rPr lang="en-GB" sz="2000" dirty="0"/>
              <a:t> </a:t>
            </a:r>
            <a:r>
              <a:rPr lang="en-GB" sz="2000" b="1" dirty="0"/>
              <a:t>‘Introduction to the Study of the Law of the Constitution’ 1885</a:t>
            </a:r>
            <a:endParaRPr lang="en-GB" sz="2000" dirty="0"/>
          </a:p>
          <a:p>
            <a:pPr marL="228600" lvl="1" indent="0">
              <a:buNone/>
            </a:pPr>
            <a:r>
              <a:rPr lang="en-GB" sz="2000" dirty="0"/>
              <a:t>‘The principle of parliamentary sovereignty means neither more nor less than this, namely, that Parliament … has … the right to make or unmake any law whatsoever and … no person or body is recognised as having the right to override or set aside the legislation of Parliament’</a:t>
            </a:r>
          </a:p>
          <a:p>
            <a:r>
              <a:rPr lang="en-GB" sz="2000" dirty="0"/>
              <a:t>3 principles:</a:t>
            </a:r>
          </a:p>
          <a:p>
            <a:pPr lvl="1" indent="-457200">
              <a:buFont typeface="+mj-lt"/>
              <a:buAutoNum type="alphaLcPeriod"/>
            </a:pPr>
            <a:r>
              <a:rPr lang="en-GB" sz="2000" dirty="0"/>
              <a:t>Parliament can make or unmake any law it wants</a:t>
            </a:r>
          </a:p>
          <a:p>
            <a:pPr lvl="1" indent="-457200">
              <a:buFont typeface="+mj-lt"/>
              <a:buAutoNum type="alphaLcPeriod"/>
            </a:pPr>
            <a:r>
              <a:rPr lang="en-GB" sz="2000" dirty="0"/>
              <a:t>No body or person can question the validity of an Act of Parliament</a:t>
            </a:r>
          </a:p>
          <a:p>
            <a:pPr lvl="1" indent="-457200">
              <a:buFont typeface="+mj-lt"/>
              <a:buAutoNum type="alphaLcPeriod"/>
            </a:pPr>
            <a:r>
              <a:rPr lang="en-GB" sz="2000" dirty="0"/>
              <a:t>No Parliament is bound by its predecessors or can bind its successors</a:t>
            </a:r>
          </a:p>
          <a:p>
            <a:pPr marL="0" indent="0">
              <a:buNone/>
            </a:pPr>
            <a:endParaRPr lang="en-GB" sz="1700" dirty="0"/>
          </a:p>
        </p:txBody>
      </p:sp>
    </p:spTree>
    <p:extLst>
      <p:ext uri="{BB962C8B-B14F-4D97-AF65-F5344CB8AC3E}">
        <p14:creationId xmlns:p14="http://schemas.microsoft.com/office/powerpoint/2010/main" val="319805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F52E0-7F14-45C3-F440-4C7FB28C0080}"/>
              </a:ext>
            </a:extLst>
          </p:cNvPr>
          <p:cNvSpPr>
            <a:spLocks noGrp="1"/>
          </p:cNvSpPr>
          <p:nvPr>
            <p:ph type="title"/>
          </p:nvPr>
        </p:nvSpPr>
        <p:spPr>
          <a:xfrm>
            <a:off x="686834" y="1153572"/>
            <a:ext cx="3200400" cy="4461163"/>
          </a:xfrm>
        </p:spPr>
        <p:txBody>
          <a:bodyPr>
            <a:normAutofit/>
          </a:bodyPr>
          <a:lstStyle/>
          <a:p>
            <a:r>
              <a:rPr lang="en-GB" sz="3700" dirty="0">
                <a:solidFill>
                  <a:srgbClr val="FFFFFF"/>
                </a:solidFill>
              </a:rPr>
              <a:t>Parliamentary Sovereignty Explored </a:t>
            </a:r>
            <a:r>
              <a:rPr lang="en-GB" sz="3700" dirty="0">
                <a:solidFill>
                  <a:schemeClr val="bg1"/>
                </a:solidFill>
              </a:rPr>
              <a:t>I</a:t>
            </a:r>
            <a:r>
              <a:rPr lang="en-GB" sz="3700" dirty="0">
                <a:solidFill>
                  <a:srgbClr val="FFFFFF"/>
                </a:solidFill>
              </a:rPr>
              <a:t>: </a:t>
            </a:r>
            <a:r>
              <a:rPr lang="en-GB" sz="3700" dirty="0">
                <a:solidFill>
                  <a:srgbClr val="FF0000"/>
                </a:solidFill>
              </a:rPr>
              <a:t>Parliament can make or unmake any law it wants. </a:t>
            </a:r>
            <a:br>
              <a:rPr lang="en-GB" sz="3700" dirty="0">
                <a:solidFill>
                  <a:srgbClr val="FFFFFF"/>
                </a:solidFill>
              </a:rPr>
            </a:br>
            <a:endParaRPr lang="en-GB"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7E922C-95EE-A856-80E5-02F6964A58E2}"/>
              </a:ext>
            </a:extLst>
          </p:cNvPr>
          <p:cNvSpPr>
            <a:spLocks noGrp="1"/>
          </p:cNvSpPr>
          <p:nvPr>
            <p:ph idx="1"/>
          </p:nvPr>
        </p:nvSpPr>
        <p:spPr>
          <a:xfrm>
            <a:off x="4447308" y="591344"/>
            <a:ext cx="6906491" cy="5585619"/>
          </a:xfrm>
        </p:spPr>
        <p:txBody>
          <a:bodyPr anchor="ctr">
            <a:normAutofit fontScale="92500" lnSpcReduction="10000"/>
          </a:bodyPr>
          <a:lstStyle/>
          <a:p>
            <a:r>
              <a:rPr lang="en-GB" sz="2000" dirty="0"/>
              <a:t>Simple answer: YES!, but it is more complicated in reality. </a:t>
            </a:r>
          </a:p>
          <a:p>
            <a:r>
              <a:rPr lang="en-GB" sz="2000" i="1" dirty="0" err="1"/>
              <a:t>Madzimbamuto</a:t>
            </a:r>
            <a:r>
              <a:rPr lang="en-GB" sz="2000" i="1" dirty="0"/>
              <a:t> v Lardner-Burke </a:t>
            </a:r>
            <a:r>
              <a:rPr lang="en-GB" sz="2000" dirty="0"/>
              <a:t>[1969] 1 AC 645 Lord Reid at 723: </a:t>
            </a:r>
          </a:p>
          <a:p>
            <a:pPr marL="457200" lvl="1" indent="0">
              <a:buNone/>
            </a:pPr>
            <a:r>
              <a:rPr lang="en-GB" sz="2000" i="1" dirty="0"/>
              <a:t>‘It is often said that it would be unconstitutional for the United Kingdom Parliament to do certain things, meaning that the moral, political and other reasons against doing them are so strong that most people would regard it as highly improper if Parliament did these things. </a:t>
            </a:r>
            <a:r>
              <a:rPr lang="en-GB" sz="2000" b="1" i="1" dirty="0"/>
              <a:t>But that does not mean that it is beyond the power of Parliament to do such things. If Parliament chose to do any of them the courts could not hold the Act of Parliament invalid.</a:t>
            </a:r>
            <a:r>
              <a:rPr lang="en-GB" sz="2000" i="1" dirty="0"/>
              <a:t>’</a:t>
            </a:r>
            <a:endParaRPr lang="en-GB" sz="2000" dirty="0"/>
          </a:p>
          <a:p>
            <a:r>
              <a:rPr lang="en-GB" sz="2000" dirty="0"/>
              <a:t>Retrospectivity </a:t>
            </a:r>
          </a:p>
          <a:p>
            <a:pPr lvl="1"/>
            <a:r>
              <a:rPr lang="en-GB" sz="2000" dirty="0"/>
              <a:t>War Damages Act 1965 &amp; </a:t>
            </a:r>
            <a:r>
              <a:rPr lang="en-GB" sz="2000" dirty="0" err="1"/>
              <a:t>Burmah</a:t>
            </a:r>
            <a:r>
              <a:rPr lang="en-GB" sz="2000" dirty="0"/>
              <a:t> Oil v Lord Advocate [1965] AC 75 </a:t>
            </a:r>
          </a:p>
          <a:p>
            <a:r>
              <a:rPr lang="en-GB" sz="2000" dirty="0"/>
              <a:t>Extra-territorial laws </a:t>
            </a:r>
          </a:p>
          <a:p>
            <a:pPr lvl="1"/>
            <a:r>
              <a:rPr lang="en-GB" sz="2000" dirty="0"/>
              <a:t>War Crimes Act 1991 &amp; Criminal Justice and Immigration Act 2008 </a:t>
            </a:r>
          </a:p>
          <a:p>
            <a:pPr lvl="1"/>
            <a:r>
              <a:rPr lang="en-GB" sz="2000" dirty="0"/>
              <a:t>British Coal Corporation v R [1935] AC 500: </a:t>
            </a:r>
            <a:r>
              <a:rPr lang="en-GB" sz="2000" i="1" dirty="0"/>
              <a:t>‘It is doubtless true that the power of the Imperial Parliament to pass on its own initiative any legislation it thought fit extending to Canada remains in theory unimpaired</a:t>
            </a:r>
            <a:r>
              <a:rPr lang="en-GB" sz="2000" dirty="0"/>
              <a:t>’ </a:t>
            </a:r>
          </a:p>
          <a:p>
            <a:pPr marL="0" indent="0">
              <a:buNone/>
            </a:pPr>
            <a:endParaRPr lang="en-GB" sz="2000" dirty="0"/>
          </a:p>
        </p:txBody>
      </p:sp>
    </p:spTree>
    <p:extLst>
      <p:ext uri="{BB962C8B-B14F-4D97-AF65-F5344CB8AC3E}">
        <p14:creationId xmlns:p14="http://schemas.microsoft.com/office/powerpoint/2010/main" val="7187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F52E0-7F14-45C3-F440-4C7FB28C0080}"/>
              </a:ext>
            </a:extLst>
          </p:cNvPr>
          <p:cNvSpPr>
            <a:spLocks noGrp="1"/>
          </p:cNvSpPr>
          <p:nvPr>
            <p:ph type="title"/>
          </p:nvPr>
        </p:nvSpPr>
        <p:spPr>
          <a:xfrm>
            <a:off x="686834" y="1153572"/>
            <a:ext cx="3200400" cy="4461163"/>
          </a:xfrm>
        </p:spPr>
        <p:txBody>
          <a:bodyPr>
            <a:normAutofit fontScale="90000"/>
          </a:bodyPr>
          <a:lstStyle/>
          <a:p>
            <a:r>
              <a:rPr lang="en-GB" sz="3700" dirty="0">
                <a:solidFill>
                  <a:srgbClr val="FFFFFF"/>
                </a:solidFill>
              </a:rPr>
              <a:t>Parliamentary Sovereignty Explored </a:t>
            </a:r>
            <a:r>
              <a:rPr lang="en-GB" sz="3700" dirty="0">
                <a:solidFill>
                  <a:schemeClr val="bg1"/>
                </a:solidFill>
              </a:rPr>
              <a:t>II</a:t>
            </a:r>
            <a:r>
              <a:rPr lang="en-GB" sz="3700" dirty="0">
                <a:solidFill>
                  <a:srgbClr val="FFFFFF"/>
                </a:solidFill>
              </a:rPr>
              <a:t>: </a:t>
            </a:r>
            <a:r>
              <a:rPr lang="en-GB" sz="3700" dirty="0">
                <a:solidFill>
                  <a:srgbClr val="FF0000"/>
                </a:solidFill>
              </a:rPr>
              <a:t>No body or person can question the validity of an Act of Parliament.</a:t>
            </a:r>
            <a:br>
              <a:rPr lang="en-GB" sz="3700" dirty="0">
                <a:solidFill>
                  <a:srgbClr val="FF0000"/>
                </a:solidFill>
              </a:rPr>
            </a:br>
            <a:br>
              <a:rPr lang="en-GB" sz="3700" dirty="0">
                <a:solidFill>
                  <a:srgbClr val="FFFFFF"/>
                </a:solidFill>
              </a:rPr>
            </a:br>
            <a:endParaRPr lang="en-GB"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7E922C-95EE-A856-80E5-02F6964A58E2}"/>
              </a:ext>
            </a:extLst>
          </p:cNvPr>
          <p:cNvSpPr>
            <a:spLocks noGrp="1"/>
          </p:cNvSpPr>
          <p:nvPr>
            <p:ph idx="1"/>
          </p:nvPr>
        </p:nvSpPr>
        <p:spPr>
          <a:xfrm>
            <a:off x="4447308" y="591344"/>
            <a:ext cx="6906491" cy="5585619"/>
          </a:xfrm>
        </p:spPr>
        <p:txBody>
          <a:bodyPr anchor="ctr">
            <a:normAutofit/>
          </a:bodyPr>
          <a:lstStyle/>
          <a:p>
            <a:pPr marL="0" indent="0">
              <a:buNone/>
            </a:pPr>
            <a:r>
              <a:rPr lang="en-GB" sz="1800" b="1" i="1" dirty="0"/>
              <a:t>Manuel v Attorney General</a:t>
            </a:r>
            <a:r>
              <a:rPr lang="en-GB" sz="1800" i="1" dirty="0"/>
              <a:t> </a:t>
            </a:r>
            <a:r>
              <a:rPr lang="en-GB" sz="1800" dirty="0"/>
              <a:t>[1983] Ch 77 Sir Robert </a:t>
            </a:r>
            <a:r>
              <a:rPr lang="en-GB" sz="1800" dirty="0" err="1"/>
              <a:t>Megarry</a:t>
            </a:r>
            <a:r>
              <a:rPr lang="en-GB" sz="1800" dirty="0"/>
              <a:t> VC at 86: … </a:t>
            </a:r>
            <a:r>
              <a:rPr lang="en-GB" sz="1800" i="1" dirty="0"/>
              <a:t>[There is] nothing in this case to make me doubt the simple rule that the duty of the court is to obey and apply every Act of Parliament, and that the court cannot hold any such Act to be ultra vires. Of course there may be questions about what the Act means, and of course there is power to hold statutory instruments and other subordinate legislation ultra vires. </a:t>
            </a:r>
            <a:r>
              <a:rPr lang="en-GB" sz="1800" b="1" i="1" dirty="0"/>
              <a:t>But once an instrument is recognised as being an Act of Parliament, no English court can refuse to obey it or question its validity.</a:t>
            </a:r>
            <a:endParaRPr lang="en-GB" sz="2400" b="1" i="1" dirty="0"/>
          </a:p>
        </p:txBody>
      </p:sp>
    </p:spTree>
    <p:extLst>
      <p:ext uri="{BB962C8B-B14F-4D97-AF65-F5344CB8AC3E}">
        <p14:creationId xmlns:p14="http://schemas.microsoft.com/office/powerpoint/2010/main" val="19527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F52E0-7F14-45C3-F440-4C7FB28C0080}"/>
              </a:ext>
            </a:extLst>
          </p:cNvPr>
          <p:cNvSpPr>
            <a:spLocks noGrp="1"/>
          </p:cNvSpPr>
          <p:nvPr>
            <p:ph type="title"/>
          </p:nvPr>
        </p:nvSpPr>
        <p:spPr>
          <a:xfrm>
            <a:off x="686834" y="1153572"/>
            <a:ext cx="3200400" cy="4461163"/>
          </a:xfrm>
        </p:spPr>
        <p:txBody>
          <a:bodyPr>
            <a:normAutofit fontScale="90000"/>
          </a:bodyPr>
          <a:lstStyle/>
          <a:p>
            <a:r>
              <a:rPr lang="en-GB" sz="3400" dirty="0">
                <a:solidFill>
                  <a:srgbClr val="FFFFFF"/>
                </a:solidFill>
              </a:rPr>
              <a:t>Parliamentary Sovereignty Explored </a:t>
            </a:r>
            <a:r>
              <a:rPr lang="en-GB" sz="3400" dirty="0">
                <a:solidFill>
                  <a:schemeClr val="bg1"/>
                </a:solidFill>
              </a:rPr>
              <a:t>II continued</a:t>
            </a:r>
            <a:r>
              <a:rPr lang="en-GB" sz="3400" dirty="0">
                <a:solidFill>
                  <a:srgbClr val="FFFFFF"/>
                </a:solidFill>
              </a:rPr>
              <a:t>: </a:t>
            </a:r>
            <a:r>
              <a:rPr lang="en-GB" sz="3400" dirty="0">
                <a:solidFill>
                  <a:srgbClr val="FF0000"/>
                </a:solidFill>
              </a:rPr>
              <a:t>No body or person can question the validity of an Act of Parliament.</a:t>
            </a:r>
            <a:br>
              <a:rPr lang="en-GB" sz="3400" dirty="0">
                <a:solidFill>
                  <a:srgbClr val="FF0000"/>
                </a:solidFill>
              </a:rPr>
            </a:br>
            <a:br>
              <a:rPr lang="en-GB" sz="3400" dirty="0">
                <a:solidFill>
                  <a:srgbClr val="FFFFFF"/>
                </a:solidFill>
              </a:rPr>
            </a:br>
            <a:endParaRPr lang="en-GB"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7E922C-95EE-A856-80E5-02F6964A58E2}"/>
              </a:ext>
            </a:extLst>
          </p:cNvPr>
          <p:cNvSpPr>
            <a:spLocks noGrp="1"/>
          </p:cNvSpPr>
          <p:nvPr>
            <p:ph idx="1"/>
          </p:nvPr>
        </p:nvSpPr>
        <p:spPr>
          <a:xfrm>
            <a:off x="4447308" y="591344"/>
            <a:ext cx="6906491" cy="5585619"/>
          </a:xfrm>
        </p:spPr>
        <p:txBody>
          <a:bodyPr anchor="ctr">
            <a:normAutofit/>
          </a:bodyPr>
          <a:lstStyle/>
          <a:p>
            <a:r>
              <a:rPr lang="en-GB" sz="1800" dirty="0"/>
              <a:t>What is a valid Act of Parliament? – </a:t>
            </a:r>
            <a:r>
              <a:rPr lang="en-GB" sz="1800" b="1" u="sng" dirty="0"/>
              <a:t>the enrolled Bill rule </a:t>
            </a:r>
          </a:p>
          <a:p>
            <a:pPr lvl="1"/>
            <a:r>
              <a:rPr lang="en-GB" sz="1800" i="1" dirty="0"/>
              <a:t>Lord Campbell in Edinburgh and Dalkeith Ry. Co. v. Wauchope</a:t>
            </a:r>
            <a:r>
              <a:rPr lang="en-GB" sz="1800" dirty="0"/>
              <a:t> [1842] UKHL 710: </a:t>
            </a:r>
            <a:r>
              <a:rPr lang="en-GB" sz="1800" b="1" i="1" dirty="0">
                <a:effectLst/>
                <a:latin typeface="Calibri" panose="020F0502020204030204" pitchFamily="34" charset="0"/>
                <a:ea typeface="Times New Roman" panose="02020603050405020304" pitchFamily="18" charset="0"/>
              </a:rPr>
              <a:t>All that a Court of Justice can do is to look to the Parliamentary roll</a:t>
            </a:r>
            <a:r>
              <a:rPr lang="en-GB" sz="1800" i="1" dirty="0">
                <a:effectLst/>
                <a:latin typeface="Calibri" panose="020F0502020204030204" pitchFamily="34" charset="0"/>
                <a:ea typeface="Times New Roman" panose="02020603050405020304" pitchFamily="18" charset="0"/>
              </a:rPr>
              <a:t>: if from that it should appear that a bill has passed both Houses and received the Royal assent, no Court of Justice can inquire into the mode in which it was introduced into Parliament, nor into what was done previous to its introduction or what passed in Parliament during its progress in its various stages through both</a:t>
            </a:r>
            <a:r>
              <a:rPr lang="en-GB" sz="1800" dirty="0">
                <a:effectLst/>
                <a:latin typeface="Calibri" panose="020F0502020204030204" pitchFamily="34" charset="0"/>
                <a:ea typeface="Times New Roman" panose="02020603050405020304" pitchFamily="18" charset="0"/>
              </a:rPr>
              <a:t> </a:t>
            </a:r>
            <a:r>
              <a:rPr lang="en-GB" sz="1800" i="1" dirty="0">
                <a:effectLst/>
                <a:latin typeface="Calibri" panose="020F0502020204030204" pitchFamily="34" charset="0"/>
                <a:ea typeface="Times New Roman" panose="02020603050405020304" pitchFamily="18" charset="0"/>
              </a:rPr>
              <a:t>Houses.</a:t>
            </a:r>
            <a:endParaRPr lang="en-GB" sz="1800" i="1" dirty="0"/>
          </a:p>
          <a:p>
            <a:pPr lvl="1"/>
            <a:r>
              <a:rPr lang="en-GB" sz="1800" dirty="0"/>
              <a:t>Judicial reluctance to intervene – refer back </a:t>
            </a:r>
            <a:r>
              <a:rPr lang="en-GB" sz="1800" i="1" dirty="0"/>
              <a:t>to Manuel v Attorney General</a:t>
            </a:r>
            <a:r>
              <a:rPr lang="en-GB" sz="1800" dirty="0"/>
              <a:t> [1983] Ch 77 </a:t>
            </a:r>
          </a:p>
          <a:p>
            <a:pPr lvl="1"/>
            <a:r>
              <a:rPr lang="en-GB" sz="1800" i="1" dirty="0" err="1"/>
              <a:t>Pickin</a:t>
            </a:r>
            <a:r>
              <a:rPr lang="en-GB" sz="1800" i="1" dirty="0"/>
              <a:t> v British Railways Board </a:t>
            </a:r>
            <a:r>
              <a:rPr lang="en-GB" sz="1800" dirty="0"/>
              <a:t>[1974] AC 765 Lord Reid at 787</a:t>
            </a:r>
            <a:r>
              <a:rPr lang="en-GB" sz="1800" i="1" dirty="0"/>
              <a:t>: </a:t>
            </a:r>
            <a:r>
              <a:rPr lang="en-GB" sz="1800" i="1" dirty="0">
                <a:effectLst/>
                <a:latin typeface="Times New Roman" panose="02020603050405020304" pitchFamily="18" charset="0"/>
                <a:ea typeface="Times New Roman" panose="02020603050405020304" pitchFamily="18" charset="0"/>
              </a:rPr>
              <a:t>The function of the court is to construe and apply the enactments of Parliament. The court has no concern with the manner in which parliament or its officers carry out its standing orders. </a:t>
            </a:r>
            <a:endParaRPr lang="en-GB" sz="1800" dirty="0"/>
          </a:p>
          <a:p>
            <a:r>
              <a:rPr lang="en-GB" sz="1800" dirty="0"/>
              <a:t>Contradiction with international law</a:t>
            </a:r>
          </a:p>
          <a:p>
            <a:pPr lvl="1"/>
            <a:r>
              <a:rPr lang="en-GB" sz="1800" i="1" dirty="0"/>
              <a:t>Cheney v Conn </a:t>
            </a:r>
            <a:r>
              <a:rPr lang="en-GB" sz="1800" dirty="0"/>
              <a:t>[1968] 1 All ER 779 </a:t>
            </a:r>
          </a:p>
        </p:txBody>
      </p:sp>
    </p:spTree>
    <p:extLst>
      <p:ext uri="{BB962C8B-B14F-4D97-AF65-F5344CB8AC3E}">
        <p14:creationId xmlns:p14="http://schemas.microsoft.com/office/powerpoint/2010/main" val="2341142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2168</TotalTime>
  <Words>1860</Words>
  <Application>Microsoft Office PowerPoint</Application>
  <PresentationFormat>Widescreen</PresentationFormat>
  <Paragraphs>116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PUBLIC LAW: Lecture 3</vt:lpstr>
      <vt:lpstr>Formative Assessment</vt:lpstr>
      <vt:lpstr>Today’s Plan</vt:lpstr>
      <vt:lpstr>How did Parliament become sovereign? </vt:lpstr>
      <vt:lpstr>Legal or Political? </vt:lpstr>
      <vt:lpstr> A V Dicey on Parliamentary Sovereignty</vt:lpstr>
      <vt:lpstr>Parliamentary Sovereignty Explored I: Parliament can make or unmake any law it wants.  </vt:lpstr>
      <vt:lpstr>Parliamentary Sovereignty Explored II: No body or person can question the validity of an Act of Parliament.  </vt:lpstr>
      <vt:lpstr>Parliamentary Sovereignty Explored II continued: No body or person can question the validity of an Act of Parliament.  </vt:lpstr>
      <vt:lpstr>Parliamentary Sovereignty Explored III: No Parliament is bound by its predecessors or can bind its successors.  </vt:lpstr>
      <vt:lpstr>Challenges to Parliamentary Sovereignty: Entrenchment</vt:lpstr>
      <vt:lpstr>Challenges to Parliamentary Sovereignty?: Constitutional Statutes and Implied Repeal</vt:lpstr>
      <vt:lpstr>Constitutional statutes after HS2 and Miller 1 </vt:lpstr>
      <vt:lpstr>Challenges to Parliamentary Sovereignty?: The EU Membership</vt:lpstr>
      <vt:lpstr>Challenges to Parliamentary Sovereignty?: Rivals?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LAW: Lecture 1</dc:title>
  <dc:subject/>
  <dc:creator>Canga, Pinar</dc:creator>
  <cp:keywords/>
  <dc:description/>
  <cp:lastModifiedBy>Canga, Pinar</cp:lastModifiedBy>
  <cp:revision>197</cp:revision>
  <dcterms:created xsi:type="dcterms:W3CDTF">2022-09-01T13:16:57Z</dcterms:created>
  <dcterms:modified xsi:type="dcterms:W3CDTF">2022-10-21T11:31:16Z</dcterms:modified>
  <cp:category/>
</cp:coreProperties>
</file>